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2" r:id="rId1"/>
  </p:sldMasterIdLst>
  <p:notesMasterIdLst>
    <p:notesMasterId r:id="rId44"/>
  </p:notesMasterIdLst>
  <p:sldIdLst>
    <p:sldId id="256" r:id="rId2"/>
    <p:sldId id="257" r:id="rId3"/>
    <p:sldId id="282" r:id="rId4"/>
    <p:sldId id="28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03" r:id="rId16"/>
    <p:sldId id="297" r:id="rId17"/>
    <p:sldId id="298" r:id="rId18"/>
    <p:sldId id="299" r:id="rId19"/>
    <p:sldId id="302" r:id="rId20"/>
    <p:sldId id="300" r:id="rId21"/>
    <p:sldId id="301" r:id="rId22"/>
    <p:sldId id="304" r:id="rId23"/>
    <p:sldId id="306" r:id="rId24"/>
    <p:sldId id="307" r:id="rId25"/>
    <p:sldId id="305" r:id="rId26"/>
    <p:sldId id="325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6" r:id="rId35"/>
    <p:sldId id="318" r:id="rId36"/>
    <p:sldId id="317" r:id="rId37"/>
    <p:sldId id="319" r:id="rId38"/>
    <p:sldId id="320" r:id="rId39"/>
    <p:sldId id="321" r:id="rId40"/>
    <p:sldId id="326" r:id="rId41"/>
    <p:sldId id="323" r:id="rId42"/>
    <p:sldId id="324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7"/>
    <p:restoredTop sz="94986"/>
  </p:normalViewPr>
  <p:slideViewPr>
    <p:cSldViewPr snapToGrid="0">
      <p:cViewPr varScale="1">
        <p:scale>
          <a:sx n="94" d="100"/>
          <a:sy n="94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AB9BC-4F94-4184-B52D-6112E736C312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9AC9C-36C0-4EC4-A51B-F96C79F5E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48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AAM</a:t>
            </a:r>
            <a:r>
              <a:rPr kumimoji="1" lang="zh-Hans" altLang="en-US" dirty="0"/>
              <a:t>，统计学模型，控制表情和轮廓的误差来拟合面部图像。改进：</a:t>
            </a:r>
            <a:r>
              <a:rPr kumimoji="1" lang="en-US" altLang="zh-Hans" dirty="0"/>
              <a:t>+ Feature Representation or Ensemble such as Boosting or Bagging.</a:t>
            </a:r>
          </a:p>
          <a:p>
            <a:endParaRPr kumimoji="1" lang="en-US" altLang="zh-Hans" dirty="0"/>
          </a:p>
          <a:p>
            <a:r>
              <a:rPr kumimoji="1" lang="en-US" altLang="zh-CN" dirty="0"/>
              <a:t>CLM</a:t>
            </a:r>
            <a:r>
              <a:rPr kumimoji="1" lang="zh-Hans" altLang="en-US" dirty="0"/>
              <a:t>，专门对某局部信息进行信息识别，然后再结合轮廓和位置信息，最终组合形成 </a:t>
            </a:r>
            <a:r>
              <a:rPr kumimoji="1" lang="en-US" altLang="zh-Hans" dirty="0"/>
              <a:t>Landmark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7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56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78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79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3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42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58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1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25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79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880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70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3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31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16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33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23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32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83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0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19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92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506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0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9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3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6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9AC9C-36C0-4EC4-A51B-F96C79F5E1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5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74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8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9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186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89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10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45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37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94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8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0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86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78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07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754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9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2615C92-C5F7-48F5-B3A5-E0607A2022F6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6650D60-826D-4A7E-A6BB-789273048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2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heart.cuiqingcai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5DF94-9A8D-4BCA-B0F8-47701475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3800"/>
              <a:t>Attitude detection based on head pose, facial expression and speech </a:t>
            </a:r>
            <a:endParaRPr lang="zh-CN" altLang="en-US" sz="3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D17DAB-21F5-45D4-A0CD-DDA7BBEF5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/>
              <a:t>Qingcai Cui</a:t>
            </a:r>
          </a:p>
          <a:p>
            <a:pPr algn="l"/>
            <a:r>
              <a:rPr lang="en-US" altLang="zh-CN"/>
              <a:t>2018/9/5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1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77" y="657539"/>
            <a:ext cx="10666875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 Difficulty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DE82FC-C057-E24F-872B-38559CEA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7" y="2053425"/>
            <a:ext cx="3620811" cy="18294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F0F321-27F1-6842-BC89-97AAA8097878}"/>
              </a:ext>
            </a:extLst>
          </p:cNvPr>
          <p:cNvSpPr txBox="1"/>
          <p:nvPr/>
        </p:nvSpPr>
        <p:spPr>
          <a:xfrm>
            <a:off x="787571" y="4526866"/>
            <a:ext cx="286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2400" dirty="0"/>
              <a:t>Extreme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head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pose</a:t>
            </a:r>
            <a:endParaRPr kumimoji="1"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A22107-DC20-7F4B-9175-D03DE0CD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965" y="2078988"/>
            <a:ext cx="3446669" cy="17783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5F1533-FF7F-A647-81AC-7791D14AA5BC}"/>
              </a:ext>
            </a:extLst>
          </p:cNvPr>
          <p:cNvSpPr txBox="1"/>
          <p:nvPr/>
        </p:nvSpPr>
        <p:spPr>
          <a:xfrm>
            <a:off x="4652064" y="4526867"/>
            <a:ext cx="286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2400" dirty="0"/>
              <a:t>Occlusion</a:t>
            </a:r>
            <a:endParaRPr kumimoji="1"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BA0D40-AE7C-7345-B7FB-819D65AA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921" y="1794106"/>
            <a:ext cx="3683000" cy="2590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BA703F-42C4-C84F-B6AF-38B68781224C}"/>
              </a:ext>
            </a:extLst>
          </p:cNvPr>
          <p:cNvSpPr txBox="1"/>
          <p:nvPr/>
        </p:nvSpPr>
        <p:spPr>
          <a:xfrm>
            <a:off x="8442186" y="4526868"/>
            <a:ext cx="286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2400" dirty="0"/>
              <a:t>Expression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752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 Datasets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2C5EE-9646-9B42-96FB-6F9119D0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8" y="2516853"/>
            <a:ext cx="5384653" cy="33719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4851E4-2746-0342-AB0F-6A885E43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0" y="2638574"/>
            <a:ext cx="5675242" cy="32502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B6F3FE-34A3-6741-9940-9FDA371E59BD}"/>
              </a:ext>
            </a:extLst>
          </p:cNvPr>
          <p:cNvSpPr txBox="1"/>
          <p:nvPr/>
        </p:nvSpPr>
        <p:spPr>
          <a:xfrm>
            <a:off x="344558" y="1793945"/>
            <a:ext cx="535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dirty="0"/>
              <a:t>Datasets and Model Performances: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65EE1-BE61-034C-86B6-F350A945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708" y="6045024"/>
            <a:ext cx="7983006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7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Pose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859B57-A306-4E4E-97A6-623CD1C4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41" y="1746750"/>
            <a:ext cx="6012451" cy="4209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98B4E8-076F-2841-9F4B-73CBEA36EFBC}"/>
              </a:ext>
            </a:extLst>
          </p:cNvPr>
          <p:cNvSpPr txBox="1"/>
          <p:nvPr/>
        </p:nvSpPr>
        <p:spPr>
          <a:xfrm>
            <a:off x="7702193" y="2229492"/>
            <a:ext cx="4489807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ans" sz="2400" dirty="0"/>
              <a:t>Categories</a:t>
            </a:r>
            <a:r>
              <a:rPr kumimoji="1" lang="zh-Hans" altLang="en-US" sz="2400" dirty="0"/>
              <a:t>：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1.</a:t>
            </a:r>
            <a:r>
              <a:rPr kumimoji="1" lang="zh-Hans" altLang="en-US" sz="2400" dirty="0"/>
              <a:t> </a:t>
            </a:r>
            <a:r>
              <a:rPr kumimoji="1" lang="en-US" altLang="zh-CN" sz="2400" dirty="0"/>
              <a:t>Pitch</a:t>
            </a:r>
            <a:r>
              <a:rPr kumimoji="1" lang="zh-Hans" altLang="en-US" sz="2400" dirty="0"/>
              <a:t> 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2.</a:t>
            </a:r>
            <a:r>
              <a:rPr kumimoji="1" lang="zh-Hans" altLang="en-US" sz="2400" dirty="0"/>
              <a:t> </a:t>
            </a:r>
            <a:r>
              <a:rPr kumimoji="1" lang="en-US" altLang="zh-CN" sz="2400" dirty="0"/>
              <a:t>Roll</a:t>
            </a:r>
            <a:r>
              <a:rPr kumimoji="1" lang="zh-Hans" altLang="en-US" sz="2400" dirty="0"/>
              <a:t> 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3.</a:t>
            </a:r>
            <a:r>
              <a:rPr kumimoji="1" lang="zh-Hans" altLang="en-US" sz="2400" dirty="0"/>
              <a:t> </a:t>
            </a:r>
            <a:r>
              <a:rPr kumimoji="1" lang="en-US" altLang="zh-CN" sz="2400" dirty="0"/>
              <a:t>Yaw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987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Pose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solutions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8B4E8-076F-2841-9F4B-73CBEA36EFBC}"/>
              </a:ext>
            </a:extLst>
          </p:cNvPr>
          <p:cNvSpPr txBox="1"/>
          <p:nvPr/>
        </p:nvSpPr>
        <p:spPr>
          <a:xfrm>
            <a:off x="573328" y="4839128"/>
            <a:ext cx="3821986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Hans" sz="2400" dirty="0"/>
              <a:t>Compared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with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Templates</a:t>
            </a:r>
          </a:p>
          <a:p>
            <a:pPr algn="ctr">
              <a:lnSpc>
                <a:spcPct val="200000"/>
              </a:lnSpc>
            </a:pPr>
            <a:r>
              <a:rPr kumimoji="1" lang="en-US" altLang="zh-Hans" sz="2400" dirty="0"/>
              <a:t>Bad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performance</a:t>
            </a:r>
            <a:r>
              <a:rPr kumimoji="1" lang="zh-Hans" altLang="en-US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DECE0-0CE5-E74E-8A0D-B95B7FCE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6" y="2067031"/>
            <a:ext cx="3518790" cy="27720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CB8A9D-3513-B244-A1BC-6BFF176EA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13" y="2067031"/>
            <a:ext cx="3169531" cy="27720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C6BC4B-6A11-734E-B249-68095723A5C0}"/>
              </a:ext>
            </a:extLst>
          </p:cNvPr>
          <p:cNvSpPr txBox="1"/>
          <p:nvPr/>
        </p:nvSpPr>
        <p:spPr>
          <a:xfrm>
            <a:off x="4105267" y="4839127"/>
            <a:ext cx="3821986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Hans" sz="2400" dirty="0"/>
              <a:t>Regression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Model</a:t>
            </a:r>
          </a:p>
          <a:p>
            <a:pPr algn="ctr">
              <a:lnSpc>
                <a:spcPct val="150000"/>
              </a:lnSpc>
            </a:pPr>
            <a:r>
              <a:rPr kumimoji="1" lang="en-US" altLang="zh-Hans" sz="2400" dirty="0"/>
              <a:t>Including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Deep-learning</a:t>
            </a:r>
          </a:p>
          <a:p>
            <a:pPr algn="ctr">
              <a:lnSpc>
                <a:spcPct val="150000"/>
              </a:lnSpc>
            </a:pPr>
            <a:r>
              <a:rPr kumimoji="1" lang="en-US" altLang="zh-Hans" sz="2400" dirty="0"/>
              <a:t>Good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Performance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025B59-DAFC-2C44-863A-D3CCD0131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441" y="2121050"/>
            <a:ext cx="3577723" cy="2664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7E15BA-4DD1-E54F-B952-04EDE7411F97}"/>
              </a:ext>
            </a:extLst>
          </p:cNvPr>
          <p:cNvSpPr txBox="1"/>
          <p:nvPr/>
        </p:nvSpPr>
        <p:spPr>
          <a:xfrm>
            <a:off x="8078850" y="4839127"/>
            <a:ext cx="3071973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M</a:t>
            </a:r>
            <a:r>
              <a:rPr kumimoji="1" lang="en-US" altLang="zh-Hans" sz="2400" dirty="0"/>
              <a:t>odel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with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Landmark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Good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Performance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Much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more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convenient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259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Pose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Dataflow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4CD88-F2EF-6747-8807-8DF23A488CC5}"/>
              </a:ext>
            </a:extLst>
          </p:cNvPr>
          <p:cNvSpPr txBox="1"/>
          <p:nvPr/>
        </p:nvSpPr>
        <p:spPr>
          <a:xfrm>
            <a:off x="488249" y="2046071"/>
            <a:ext cx="53900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b="1" dirty="0"/>
              <a:t>Perspective-n-Point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(PNP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Algorithm)</a:t>
            </a:r>
          </a:p>
          <a:p>
            <a:r>
              <a:rPr kumimoji="1" lang="en-US" altLang="zh-Hans" sz="2800" dirty="0"/>
              <a:t>Input:</a:t>
            </a:r>
          </a:p>
          <a:p>
            <a:pPr lvl="1"/>
            <a:r>
              <a:rPr kumimoji="1" lang="en-US" altLang="zh-Hans" sz="2800" dirty="0"/>
              <a:t>Landmarks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and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3D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Model Points</a:t>
            </a:r>
          </a:p>
          <a:p>
            <a:r>
              <a:rPr kumimoji="1" lang="en-US" altLang="zh-CN" sz="2800" dirty="0"/>
              <a:t>Output: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Translation</a:t>
            </a:r>
            <a:r>
              <a:rPr lang="zh-Hans" altLang="en-US" sz="2800" dirty="0"/>
              <a:t> </a:t>
            </a:r>
            <a:r>
              <a:rPr lang="en-US" altLang="zh-Hans" sz="2800" dirty="0"/>
              <a:t>Information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Hans" sz="2800" dirty="0"/>
              <a:t>3-D</a:t>
            </a:r>
            <a:r>
              <a:rPr lang="zh-Hans" altLang="en-US" sz="2800" dirty="0"/>
              <a:t> </a:t>
            </a:r>
            <a:r>
              <a:rPr lang="en-US" altLang="zh-Hans" sz="2800" dirty="0"/>
              <a:t>(x,</a:t>
            </a:r>
            <a:r>
              <a:rPr lang="zh-Hans" altLang="en-US" sz="2800" dirty="0"/>
              <a:t> </a:t>
            </a:r>
            <a:r>
              <a:rPr lang="en-US" altLang="zh-Hans" sz="2800" dirty="0"/>
              <a:t>y,</a:t>
            </a:r>
            <a:r>
              <a:rPr lang="zh-Hans" altLang="en-US" sz="2800" dirty="0"/>
              <a:t> </a:t>
            </a:r>
            <a:r>
              <a:rPr lang="en-US" altLang="zh-Hans" sz="2800" dirty="0"/>
              <a:t>z)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Rotation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Information: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3-D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(x,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y,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z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angle)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3x3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Transform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Matrix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0077AA-00E9-D04B-A6DD-03235377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40" y="2150574"/>
            <a:ext cx="5088153" cy="3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Head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Pose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>
                <a:solidFill>
                  <a:srgbClr val="FF0000"/>
                </a:solidFill>
              </a:rPr>
              <a:t>FOR</a:t>
            </a:r>
            <a:r>
              <a:rPr lang="zh-Hans" altLang="en-US" sz="6000" dirty="0">
                <a:solidFill>
                  <a:srgbClr val="FF0000"/>
                </a:solidFill>
              </a:rPr>
              <a:t> </a:t>
            </a:r>
            <a:r>
              <a:rPr lang="en-US" altLang="zh-Hans" sz="6000" dirty="0">
                <a:solidFill>
                  <a:srgbClr val="FF0000"/>
                </a:solidFill>
              </a:rPr>
              <a:t>OUR</a:t>
            </a:r>
            <a:r>
              <a:rPr lang="zh-Hans" altLang="en-US" sz="6000" dirty="0">
                <a:solidFill>
                  <a:srgbClr val="FF0000"/>
                </a:solidFill>
              </a:rPr>
              <a:t> </a:t>
            </a:r>
            <a:r>
              <a:rPr lang="en-US" altLang="zh-Hans" sz="6000" dirty="0">
                <a:solidFill>
                  <a:srgbClr val="FF0000"/>
                </a:solidFill>
              </a:rPr>
              <a:t>Project</a:t>
            </a:r>
            <a:endParaRPr lang="en-US" altLang="zh-CN" sz="6000" kern="12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182CD-E013-5F47-99D1-F5D35BAB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274" y="2127321"/>
            <a:ext cx="3493736" cy="1859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C625F2-DC93-0649-A245-05DE4D01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94" y="4342044"/>
            <a:ext cx="3498416" cy="16786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5E946A-9070-2A4E-86CA-ED5939A5C52F}"/>
              </a:ext>
            </a:extLst>
          </p:cNvPr>
          <p:cNvSpPr txBox="1"/>
          <p:nvPr/>
        </p:nvSpPr>
        <p:spPr>
          <a:xfrm>
            <a:off x="7941924" y="2856216"/>
            <a:ext cx="2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</a:t>
            </a:r>
            <a:r>
              <a:rPr kumimoji="1" lang="en-US" altLang="zh-Hans" sz="2400" dirty="0"/>
              <a:t>egative</a:t>
            </a:r>
            <a:endParaRPr kumimoji="1" lang="zh-CN" altLang="en-US" sz="24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052F6765-DDB2-8144-B0CE-BDE494215BFC}"/>
              </a:ext>
            </a:extLst>
          </p:cNvPr>
          <p:cNvSpPr/>
          <p:nvPr/>
        </p:nvSpPr>
        <p:spPr>
          <a:xfrm>
            <a:off x="5948737" y="2917189"/>
            <a:ext cx="1315092" cy="38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D93667-0C30-174C-95A7-4533789E1918}"/>
              </a:ext>
            </a:extLst>
          </p:cNvPr>
          <p:cNvSpPr txBox="1"/>
          <p:nvPr/>
        </p:nvSpPr>
        <p:spPr>
          <a:xfrm>
            <a:off x="8003569" y="4906961"/>
            <a:ext cx="261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</a:t>
            </a:r>
            <a:r>
              <a:rPr kumimoji="1" lang="en-US" altLang="zh-Hans" sz="2400" dirty="0"/>
              <a:t>ositive</a:t>
            </a:r>
            <a:endParaRPr kumimoji="1" lang="zh-CN" altLang="en-US" sz="240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8065CCE-B748-8E4B-8B0A-4F50B3A1B45A}"/>
              </a:ext>
            </a:extLst>
          </p:cNvPr>
          <p:cNvSpPr/>
          <p:nvPr/>
        </p:nvSpPr>
        <p:spPr>
          <a:xfrm>
            <a:off x="5948737" y="4982966"/>
            <a:ext cx="1315092" cy="38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68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Facial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Expression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83351-9611-7E42-A678-742059A1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3" y="1929493"/>
            <a:ext cx="7134134" cy="39245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AC44B8-44E7-B642-93B4-975C6519897D}"/>
              </a:ext>
            </a:extLst>
          </p:cNvPr>
          <p:cNvSpPr txBox="1"/>
          <p:nvPr/>
        </p:nvSpPr>
        <p:spPr>
          <a:xfrm>
            <a:off x="7876902" y="1624076"/>
            <a:ext cx="3905795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dirty="0"/>
              <a:t>M</a:t>
            </a:r>
            <a:r>
              <a:rPr kumimoji="1" lang="en-US" altLang="zh-Hans" sz="2400" dirty="0"/>
              <a:t>ain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6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Categories:</a:t>
            </a:r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Happiness,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Surprise,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Sadness,</a:t>
            </a:r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Fright,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Disgust,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Anger</a:t>
            </a:r>
            <a:endParaRPr kumimoji="1" lang="en-US" altLang="zh-CN" sz="2400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Contempt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was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added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later.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C54040-D443-DB42-8369-10B50527B5D4}"/>
              </a:ext>
            </a:extLst>
          </p:cNvPr>
          <p:cNvSpPr txBox="1"/>
          <p:nvPr/>
        </p:nvSpPr>
        <p:spPr>
          <a:xfrm>
            <a:off x="7929154" y="4898571"/>
            <a:ext cx="389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Facial expression recognition (FER)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469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FER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solutions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D16215-028F-8148-A1E7-536F023B33C4}"/>
              </a:ext>
            </a:extLst>
          </p:cNvPr>
          <p:cNvSpPr txBox="1"/>
          <p:nvPr/>
        </p:nvSpPr>
        <p:spPr>
          <a:xfrm>
            <a:off x="836023" y="1828800"/>
            <a:ext cx="10659291" cy="446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Hans" sz="2400" b="1" dirty="0"/>
              <a:t>Traditional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handcrafted features or shallow learning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err="1"/>
              <a:t>e.g</a:t>
            </a:r>
            <a:r>
              <a:rPr kumimoji="1" lang="en-US" altLang="zh-CN" sz="2400" dirty="0"/>
              <a:t>, local binary patterns (LBP) , LBP on three orthogonal planes (LBP-TOP), non-negative matrix factorization (NMF) and sparse learning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Bad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Performance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b="1" dirty="0"/>
              <a:t>2.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Deep-learning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Based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CNN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Good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Performance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F6EAC3-D572-0E46-A5EB-0C186A59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4" y="4302868"/>
            <a:ext cx="4390935" cy="21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FER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50022C-B20A-1048-8AA4-15620B11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4405004"/>
            <a:ext cx="6439989" cy="22597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B0062A-222D-584C-BC8A-E0D5341E348A}"/>
              </a:ext>
            </a:extLst>
          </p:cNvPr>
          <p:cNvSpPr txBox="1"/>
          <p:nvPr/>
        </p:nvSpPr>
        <p:spPr>
          <a:xfrm>
            <a:off x="496389" y="1624076"/>
            <a:ext cx="11064240" cy="391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Hans" sz="2400" b="1" dirty="0"/>
              <a:t>Preprocess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Face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Alignment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(Remove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background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and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non-face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areas)</a:t>
            </a:r>
            <a:r>
              <a:rPr kumimoji="1" lang="zh-Hans" altLang="en-US" sz="2400" dirty="0"/>
              <a:t> 移除凌乱背景</a:t>
            </a:r>
            <a:endParaRPr kumimoji="1" lang="en-US" altLang="zh-Han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Data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augmentation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(Add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random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perturbations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and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transforms)</a:t>
            </a:r>
            <a:r>
              <a:rPr kumimoji="1" lang="zh-Hans" altLang="en-US" sz="2400" dirty="0"/>
              <a:t> 数据扩充、增加变换和随机扰动</a:t>
            </a:r>
            <a:endParaRPr kumimoji="1" lang="en-US" altLang="zh-Han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Normalization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(Process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Illumination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and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Pose)</a:t>
            </a:r>
            <a:r>
              <a:rPr kumimoji="1" lang="zh-Hans" altLang="en-US" sz="2400" dirty="0"/>
              <a:t> 去重光照、姿态影响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en-US" altLang="zh-Hans" sz="2400" b="1" dirty="0"/>
              <a:t>2.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Deep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Models</a:t>
            </a:r>
            <a:r>
              <a:rPr kumimoji="1" lang="zh-Hans" altLang="en-US" sz="2400" b="1" dirty="0"/>
              <a:t> </a:t>
            </a:r>
            <a:endParaRPr kumimoji="1" lang="en-US" altLang="zh-Hans" sz="2400" b="1" dirty="0"/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DBN, DAE, </a:t>
            </a:r>
            <a:r>
              <a:rPr kumimoji="1" lang="en-US" altLang="zh-Hans" sz="2400" dirty="0" err="1"/>
              <a:t>etc</a:t>
            </a:r>
            <a:endParaRPr kumimoji="1" lang="en-US" altLang="zh-Hans" sz="2400" dirty="0"/>
          </a:p>
        </p:txBody>
      </p:sp>
    </p:spTree>
    <p:extLst>
      <p:ext uri="{BB962C8B-B14F-4D97-AF65-F5344CB8AC3E}">
        <p14:creationId xmlns:p14="http://schemas.microsoft.com/office/powerpoint/2010/main" val="144266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FER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PROJECT</a:t>
            </a:r>
            <a:endParaRPr lang="en-US" altLang="zh-CN" sz="6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34E25-B3C5-0D4E-8DF7-A832E813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02" y="2062323"/>
            <a:ext cx="1987720" cy="1811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D4D2FB-91B8-1646-804A-F29BE679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02" y="4186648"/>
            <a:ext cx="1987720" cy="1854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067AC2-4429-6741-BEFF-9B64C28DF967}"/>
              </a:ext>
            </a:extLst>
          </p:cNvPr>
          <p:cNvSpPr txBox="1"/>
          <p:nvPr/>
        </p:nvSpPr>
        <p:spPr>
          <a:xfrm>
            <a:off x="7654248" y="2790485"/>
            <a:ext cx="261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</a:t>
            </a:r>
            <a:r>
              <a:rPr kumimoji="1" lang="en-US" altLang="zh-Hans" sz="2400" dirty="0"/>
              <a:t>ositive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512720-2190-A046-ADC1-58A4E5F925B0}"/>
              </a:ext>
            </a:extLst>
          </p:cNvPr>
          <p:cNvSpPr txBox="1"/>
          <p:nvPr/>
        </p:nvSpPr>
        <p:spPr>
          <a:xfrm>
            <a:off x="7654248" y="4880225"/>
            <a:ext cx="2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</a:t>
            </a:r>
            <a:r>
              <a:rPr kumimoji="1" lang="en-US" altLang="zh-Hans" sz="2400" dirty="0"/>
              <a:t>egative</a:t>
            </a:r>
            <a:endParaRPr kumimoji="1" lang="zh-CN" altLang="en-US" sz="24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3339698D-0FF1-8444-9561-B2D224473636}"/>
              </a:ext>
            </a:extLst>
          </p:cNvPr>
          <p:cNvSpPr/>
          <p:nvPr/>
        </p:nvSpPr>
        <p:spPr>
          <a:xfrm>
            <a:off x="5599416" y="2866490"/>
            <a:ext cx="1315092" cy="38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2EED6C68-F49A-524C-B4E4-75671A24A0FB}"/>
              </a:ext>
            </a:extLst>
          </p:cNvPr>
          <p:cNvSpPr/>
          <p:nvPr/>
        </p:nvSpPr>
        <p:spPr>
          <a:xfrm>
            <a:off x="5661061" y="4941198"/>
            <a:ext cx="1315092" cy="38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0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573457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98BBC-485E-40B8-B962-6D09DD7339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9504" y="1776249"/>
            <a:ext cx="9054802" cy="13768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Han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人们在表达态度的时候有时并不一定会使用语言，而可能使用肢体动作（点头或摇头）或面部表情（开心或沮丧）。</a:t>
            </a:r>
            <a:endParaRPr lang="en-US" altLang="zh-Han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E2D24E-3207-4544-84D3-53F45AD93EB4}"/>
              </a:ext>
            </a:extLst>
          </p:cNvPr>
          <p:cNvSpPr txBox="1"/>
          <p:nvPr/>
        </p:nvSpPr>
        <p:spPr>
          <a:xfrm>
            <a:off x="1019505" y="3237186"/>
            <a:ext cx="7283668" cy="1689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/>
              <a:t>例如：</a:t>
            </a:r>
            <a:endParaRPr lang="en-US" altLang="zh-Hans" sz="2400" dirty="0"/>
          </a:p>
          <a:p>
            <a:pPr>
              <a:lnSpc>
                <a:spcPct val="150000"/>
              </a:lnSpc>
            </a:pPr>
            <a:r>
              <a:rPr lang="en-US" altLang="zh-Hans" sz="2400" dirty="0"/>
              <a:t>——</a:t>
            </a:r>
            <a:r>
              <a:rPr lang="zh-Hans" altLang="en-US" sz="2400" dirty="0"/>
              <a:t>你吃饭了吗？</a:t>
            </a:r>
            <a:r>
              <a:rPr lang="en-US" altLang="zh-Hans" sz="2400" dirty="0"/>
              <a:t>——</a:t>
            </a:r>
            <a:r>
              <a:rPr lang="zh-Hans" altLang="en-US" sz="2400" dirty="0"/>
              <a:t>（摇头）</a:t>
            </a:r>
            <a:endParaRPr lang="en-US" altLang="zh-Hans" sz="2400" dirty="0"/>
          </a:p>
          <a:p>
            <a:pPr>
              <a:lnSpc>
                <a:spcPct val="150000"/>
              </a:lnSpc>
            </a:pPr>
            <a:r>
              <a:rPr lang="en-US" altLang="zh-Hans" sz="2400" dirty="0"/>
              <a:t>——</a:t>
            </a:r>
            <a:r>
              <a:rPr lang="zh-Hans" altLang="en-US" sz="2400" dirty="0"/>
              <a:t>你有女朋友吗？</a:t>
            </a:r>
            <a:r>
              <a:rPr lang="en-US" altLang="zh-Hans" sz="2400" dirty="0"/>
              <a:t>——</a:t>
            </a:r>
            <a:r>
              <a:rPr lang="zh-Hans" altLang="en-US" sz="2400" dirty="0"/>
              <a:t>（一脸委屈）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349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recognition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DAB41-1883-8344-948F-7C822759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97" y="1624076"/>
            <a:ext cx="6401665" cy="26261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F4ED11-29F7-FC48-8AE8-2EDACF2A3AAA}"/>
              </a:ext>
            </a:extLst>
          </p:cNvPr>
          <p:cNvSpPr txBox="1"/>
          <p:nvPr/>
        </p:nvSpPr>
        <p:spPr>
          <a:xfrm>
            <a:off x="733891" y="1939898"/>
            <a:ext cx="4552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b="1" dirty="0"/>
              <a:t>Data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Flow:</a:t>
            </a:r>
            <a:r>
              <a:rPr kumimoji="1" lang="zh-Hans" altLang="en-US" sz="2400" b="1" dirty="0"/>
              <a:t> </a:t>
            </a:r>
            <a:endParaRPr kumimoji="1" lang="en-US" altLang="zh-CN" sz="2400" b="1" dirty="0"/>
          </a:p>
          <a:p>
            <a:r>
              <a:rPr kumimoji="1" lang="en-US" altLang="zh-CN" sz="2400" dirty="0"/>
              <a:t>Utterance </a:t>
            </a:r>
          </a:p>
          <a:p>
            <a:r>
              <a:rPr kumimoji="1" lang="en-US" altLang="zh-CN" sz="2400" dirty="0"/>
              <a:t>	-&gt; Acoustic Model </a:t>
            </a:r>
          </a:p>
          <a:p>
            <a:r>
              <a:rPr kumimoji="1" lang="en-US" altLang="zh-CN" sz="2400" dirty="0"/>
              <a:t>	-&gt; Language Model </a:t>
            </a:r>
          </a:p>
          <a:p>
            <a:r>
              <a:rPr kumimoji="1" lang="en-US" altLang="zh-Hans" sz="2400" dirty="0"/>
              <a:t>-&gt;</a:t>
            </a:r>
            <a:r>
              <a:rPr kumimoji="1" lang="zh-Hans" altLang="en-US" sz="2400" dirty="0"/>
              <a:t> </a:t>
            </a:r>
            <a:r>
              <a:rPr kumimoji="1" lang="en-US" altLang="zh-CN" sz="2400" dirty="0"/>
              <a:t>Text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(</a:t>
            </a:r>
            <a:r>
              <a:rPr kumimoji="1" lang="en-US" altLang="zh-Hans" sz="2400" dirty="0" err="1"/>
              <a:t>Nbest</a:t>
            </a:r>
            <a:r>
              <a:rPr kumimoji="1" lang="en-US" altLang="zh-Hans" sz="2400" dirty="0"/>
              <a:t>, Confidence, Lattice)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9BE4D9-AC1F-9642-B49E-DC13C6D197F3}"/>
              </a:ext>
            </a:extLst>
          </p:cNvPr>
          <p:cNvSpPr txBox="1"/>
          <p:nvPr/>
        </p:nvSpPr>
        <p:spPr>
          <a:xfrm>
            <a:off x="706316" y="4211746"/>
            <a:ext cx="6698874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b="1" dirty="0"/>
              <a:t>Key: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en-US" altLang="zh-Hans" dirty="0"/>
              <a:t>coustic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</a:t>
            </a:r>
            <a:r>
              <a:rPr kumimoji="1" lang="en-US" altLang="zh-CN" dirty="0"/>
              <a:t> represents the likelihood of assigning a sequence of feature vectors to a given phoneme.</a:t>
            </a:r>
            <a:r>
              <a:rPr kumimoji="1" lang="zh-Hans" altLang="en-US" dirty="0"/>
              <a:t> </a:t>
            </a:r>
            <a:endParaRPr kumimoji="1" lang="en-US" altLang="zh-Hans" dirty="0"/>
          </a:p>
          <a:p>
            <a:pPr>
              <a:lnSpc>
                <a:spcPct val="150000"/>
              </a:lnSpc>
            </a:pPr>
            <a:r>
              <a:rPr kumimoji="1" lang="en-US" altLang="zh-Hans" dirty="0"/>
              <a:t>Lattice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probable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language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path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given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speech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CAF5AD-F436-C348-8A82-BC7AE7BB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11" y="4592619"/>
            <a:ext cx="3366951" cy="1744324"/>
          </a:xfrm>
          <a:prstGeom prst="rect">
            <a:avLst/>
          </a:prstGeom>
        </p:spPr>
      </p:pic>
      <p:sp>
        <p:nvSpPr>
          <p:cNvPr id="11" name="下箭头 10">
            <a:extLst>
              <a:ext uri="{FF2B5EF4-FFF2-40B4-BE49-F238E27FC236}">
                <a16:creationId xmlns:a16="http://schemas.microsoft.com/office/drawing/2014/main" id="{4D89B5B7-C148-4A40-BF56-BAB32CE90280}"/>
              </a:ext>
            </a:extLst>
          </p:cNvPr>
          <p:cNvSpPr/>
          <p:nvPr/>
        </p:nvSpPr>
        <p:spPr>
          <a:xfrm>
            <a:off x="9876059" y="3234333"/>
            <a:ext cx="256854" cy="1289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462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project</a:t>
            </a:r>
            <a:endParaRPr lang="en-US" altLang="zh-CN" sz="6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56E4A5-E091-DF41-B8DD-C496BEC0D03C}"/>
              </a:ext>
            </a:extLst>
          </p:cNvPr>
          <p:cNvSpPr txBox="1"/>
          <p:nvPr/>
        </p:nvSpPr>
        <p:spPr>
          <a:xfrm>
            <a:off x="739739" y="3758146"/>
            <a:ext cx="234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/>
              <a:t>Audio (</a:t>
            </a:r>
            <a:r>
              <a:rPr kumimoji="1" lang="zh-Hans" altLang="en-US" sz="2800" dirty="0"/>
              <a:t>不是啊</a:t>
            </a:r>
            <a:r>
              <a:rPr kumimoji="1" lang="en-US" altLang="zh-Hans" sz="2800" dirty="0"/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DC2169-D4E5-7147-94BF-D8C92727E230}"/>
              </a:ext>
            </a:extLst>
          </p:cNvPr>
          <p:cNvSpPr txBox="1"/>
          <p:nvPr/>
        </p:nvSpPr>
        <p:spPr>
          <a:xfrm>
            <a:off x="4845006" y="2250041"/>
            <a:ext cx="23425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/>
              <a:t>N Best:</a:t>
            </a:r>
          </a:p>
          <a:p>
            <a:r>
              <a:rPr kumimoji="1" lang="en-US" altLang="zh-Hans" sz="2800" dirty="0"/>
              <a:t>[{</a:t>
            </a:r>
          </a:p>
          <a:p>
            <a:r>
              <a:rPr kumimoji="1" lang="en-US" altLang="zh-Hans" sz="2800" dirty="0"/>
              <a:t>‘text’: ‘</a:t>
            </a:r>
            <a:r>
              <a:rPr kumimoji="1" lang="zh-Hans" altLang="en-US" sz="2800" dirty="0"/>
              <a:t>不是啊</a:t>
            </a:r>
            <a:r>
              <a:rPr kumimoji="1" lang="en-US" altLang="zh-Hans" sz="2800" dirty="0"/>
              <a:t>’</a:t>
            </a:r>
          </a:p>
          <a:p>
            <a:r>
              <a:rPr kumimoji="1" lang="en-US" altLang="zh-Hans" sz="2800" dirty="0"/>
              <a:t>}, {</a:t>
            </a:r>
          </a:p>
          <a:p>
            <a:r>
              <a:rPr kumimoji="1" lang="en-US" altLang="zh-Hans" sz="2800" dirty="0"/>
              <a:t>‘text’: ‘</a:t>
            </a:r>
            <a:r>
              <a:rPr kumimoji="1" lang="zh-Hans" altLang="en-US" sz="2800" dirty="0"/>
              <a:t>是啊</a:t>
            </a:r>
            <a:r>
              <a:rPr kumimoji="1" lang="en-US" altLang="zh-Hans" sz="2800" dirty="0"/>
              <a:t>’</a:t>
            </a:r>
          </a:p>
          <a:p>
            <a:r>
              <a:rPr kumimoji="1" lang="en-US" altLang="zh-Hans" sz="2800" dirty="0"/>
              <a:t>},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{</a:t>
            </a:r>
          </a:p>
          <a:p>
            <a:r>
              <a:rPr kumimoji="1" lang="en-US" altLang="zh-Hans" sz="2800" dirty="0"/>
              <a:t>‘text’: ‘</a:t>
            </a:r>
            <a:r>
              <a:rPr kumimoji="1" lang="zh-Hans" altLang="en-US" sz="2800" dirty="0"/>
              <a:t>我是啊</a:t>
            </a:r>
            <a:r>
              <a:rPr kumimoji="1" lang="en-US" altLang="zh-Hans" sz="2800" dirty="0"/>
              <a:t>’</a:t>
            </a:r>
          </a:p>
          <a:p>
            <a:r>
              <a:rPr kumimoji="1" lang="en-US" altLang="zh-Hans" sz="2800" dirty="0"/>
              <a:t>}]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C9BB7-3F65-8C43-AA4E-0A712E72605E}"/>
              </a:ext>
            </a:extLst>
          </p:cNvPr>
          <p:cNvSpPr txBox="1"/>
          <p:nvPr/>
        </p:nvSpPr>
        <p:spPr>
          <a:xfrm>
            <a:off x="9057778" y="3758146"/>
            <a:ext cx="263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dirty="0"/>
              <a:t>Negative</a:t>
            </a:r>
            <a:endParaRPr kumimoji="1" lang="zh-CN" altLang="en-US" sz="240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E543AF96-8782-7F4A-9466-CF8528A9DA8E}"/>
              </a:ext>
            </a:extLst>
          </p:cNvPr>
          <p:cNvSpPr/>
          <p:nvPr/>
        </p:nvSpPr>
        <p:spPr>
          <a:xfrm>
            <a:off x="3467711" y="3873562"/>
            <a:ext cx="1099335" cy="29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780B172A-D6AF-FA43-A2E6-4D92695C3169}"/>
              </a:ext>
            </a:extLst>
          </p:cNvPr>
          <p:cNvSpPr/>
          <p:nvPr/>
        </p:nvSpPr>
        <p:spPr>
          <a:xfrm>
            <a:off x="7572978" y="3870694"/>
            <a:ext cx="1099335" cy="29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1816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Joint</a:t>
            </a:r>
            <a:r>
              <a:rPr lang="zh-Hans" altLang="en-U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learning</a:t>
            </a:r>
            <a:endParaRPr lang="en-US" altLang="zh-CN" sz="6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33816F-CE57-B54F-8019-E3A96EAE84D8}"/>
              </a:ext>
            </a:extLst>
          </p:cNvPr>
          <p:cNvSpPr txBox="1"/>
          <p:nvPr/>
        </p:nvSpPr>
        <p:spPr>
          <a:xfrm>
            <a:off x="1109611" y="1746606"/>
            <a:ext cx="3554858" cy="249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600" dirty="0"/>
              <a:t>H</a:t>
            </a:r>
            <a:r>
              <a:rPr kumimoji="1" lang="en-US" altLang="zh-Hans" sz="3600" dirty="0"/>
              <a:t>ead</a:t>
            </a:r>
            <a:r>
              <a:rPr kumimoji="1" lang="zh-Hans" altLang="en-US" sz="3600" dirty="0"/>
              <a:t> </a:t>
            </a:r>
            <a:r>
              <a:rPr kumimoji="1" lang="en-US" altLang="zh-Hans" sz="3600" dirty="0"/>
              <a:t>Pose</a:t>
            </a:r>
          </a:p>
          <a:p>
            <a:pPr>
              <a:lnSpc>
                <a:spcPct val="150000"/>
              </a:lnSpc>
            </a:pPr>
            <a:r>
              <a:rPr kumimoji="1" lang="en-US" altLang="zh-Hans" sz="3600" dirty="0"/>
              <a:t>Facial</a:t>
            </a:r>
            <a:r>
              <a:rPr kumimoji="1" lang="zh-Hans" altLang="en-US" sz="3600" dirty="0"/>
              <a:t> </a:t>
            </a:r>
            <a:r>
              <a:rPr kumimoji="1" lang="en-US" altLang="zh-Hans" sz="3600" dirty="0"/>
              <a:t>Expression</a:t>
            </a:r>
          </a:p>
          <a:p>
            <a:pPr>
              <a:lnSpc>
                <a:spcPct val="150000"/>
              </a:lnSpc>
            </a:pPr>
            <a:r>
              <a:rPr kumimoji="1" lang="en-US" altLang="zh-Hans" sz="3600" dirty="0"/>
              <a:t>Speech</a:t>
            </a:r>
            <a:endParaRPr kumimoji="1" lang="zh-CN" altLang="en-US" sz="3600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93A5161D-3247-D54B-8193-15035485CA7C}"/>
              </a:ext>
            </a:extLst>
          </p:cNvPr>
          <p:cNvSpPr/>
          <p:nvPr/>
        </p:nvSpPr>
        <p:spPr>
          <a:xfrm>
            <a:off x="5095982" y="2840528"/>
            <a:ext cx="2208944" cy="66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EE1063-2CA7-B84F-AC21-C75F9091FD79}"/>
              </a:ext>
            </a:extLst>
          </p:cNvPr>
          <p:cNvSpPr txBox="1"/>
          <p:nvPr/>
        </p:nvSpPr>
        <p:spPr>
          <a:xfrm>
            <a:off x="7972746" y="2879620"/>
            <a:ext cx="298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</a:t>
            </a:r>
            <a:r>
              <a:rPr kumimoji="1" lang="en-US" altLang="zh-Hans" sz="3200" dirty="0"/>
              <a:t>ttitude</a:t>
            </a:r>
            <a:endParaRPr kumimoji="1"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055750-5032-2D47-A215-053C2B97C7DB}"/>
              </a:ext>
            </a:extLst>
          </p:cNvPr>
          <p:cNvSpPr txBox="1"/>
          <p:nvPr/>
        </p:nvSpPr>
        <p:spPr>
          <a:xfrm>
            <a:off x="1212351" y="4746661"/>
            <a:ext cx="975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</a:t>
            </a:r>
            <a:r>
              <a:rPr kumimoji="1" lang="en-US" altLang="zh-Hans" sz="2400" dirty="0"/>
              <a:t>orry,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we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are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the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first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one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do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this.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038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1" y="2985454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LET‘S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GO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194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9243173-3713-2544-A4C3-3F2773A56BCA}"/>
              </a:ext>
            </a:extLst>
          </p:cNvPr>
          <p:cNvSpPr txBox="1">
            <a:spLocks/>
          </p:cNvSpPr>
          <p:nvPr/>
        </p:nvSpPr>
        <p:spPr>
          <a:xfrm>
            <a:off x="344558" y="684043"/>
            <a:ext cx="11343404" cy="940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sz="6000" dirty="0"/>
              <a:t>3D</a:t>
            </a:r>
            <a:r>
              <a:rPr lang="zh-Hans" altLang="en-US" sz="6000" dirty="0"/>
              <a:t> </a:t>
            </a:r>
            <a:r>
              <a:rPr lang="en-US" altLang="zh-Hans" sz="6000" dirty="0"/>
              <a:t>Track</a:t>
            </a:r>
            <a:r>
              <a:rPr lang="zh-Hans" altLang="en-US" sz="6000" dirty="0"/>
              <a:t> </a:t>
            </a:r>
            <a:r>
              <a:rPr lang="en-US" altLang="zh-Hans" sz="6000" dirty="0"/>
              <a:t>API</a:t>
            </a:r>
            <a:endParaRPr lang="en-US" altLang="zh-CN" sz="6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88D1E0-B3E7-7948-B374-641973AD8F64}"/>
              </a:ext>
            </a:extLst>
          </p:cNvPr>
          <p:cNvSpPr txBox="1"/>
          <p:nvPr/>
        </p:nvSpPr>
        <p:spPr>
          <a:xfrm>
            <a:off x="729465" y="2167847"/>
            <a:ext cx="8352890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I</a:t>
            </a:r>
            <a:r>
              <a:rPr kumimoji="1" lang="en-US" altLang="zh-Hans" sz="2800" dirty="0"/>
              <a:t>nput:</a:t>
            </a:r>
            <a:r>
              <a:rPr kumimoji="1" lang="zh-Hans" altLang="en-US" sz="2800" dirty="0"/>
              <a:t> </a:t>
            </a:r>
            <a:endParaRPr kumimoji="1" lang="en-US" altLang="zh-Han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Video</a:t>
            </a:r>
            <a:r>
              <a:rPr kumimoji="1" lang="zh-Hans" altLang="en-US" sz="2800" dirty="0"/>
              <a:t> </a:t>
            </a:r>
            <a:endParaRPr kumimoji="1" lang="en-US" altLang="zh-Hans" sz="2800" dirty="0"/>
          </a:p>
          <a:p>
            <a:pPr>
              <a:lnSpc>
                <a:spcPct val="150000"/>
              </a:lnSpc>
            </a:pPr>
            <a:r>
              <a:rPr kumimoji="1" lang="en-US" altLang="zh-Hans" sz="2800" dirty="0"/>
              <a:t>Output: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Landmark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800" dirty="0"/>
              <a:t>Head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Pose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Transform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F</a:t>
            </a:r>
            <a:r>
              <a:rPr kumimoji="1" lang="en-US" altLang="zh-Hans" sz="2800" dirty="0"/>
              <a:t>acial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Expression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46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Basis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Vectors</a:t>
            </a:r>
            <a:endParaRPr kumimoji="1"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852760-F305-5442-B7C7-9284B553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9" y="1624076"/>
            <a:ext cx="6397864" cy="39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2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1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280517-1DC9-0045-B95A-104506E28B69}"/>
              </a:ext>
            </a:extLst>
          </p:cNvPr>
          <p:cNvSpPr txBox="1"/>
          <p:nvPr/>
        </p:nvSpPr>
        <p:spPr>
          <a:xfrm>
            <a:off x="4284324" y="2059266"/>
            <a:ext cx="6945330" cy="391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</a:t>
            </a:r>
            <a:r>
              <a:rPr kumimoji="1" lang="en-US" altLang="zh-Hans" sz="2400" dirty="0"/>
              <a:t>ollect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Video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of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Head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Pose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and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Facial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Expression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(No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Speech)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Split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Video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Segment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Label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Video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to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Positive/Negative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Attitude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3D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Track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 dirty="0"/>
              <a:t>Use the Head Pose Transform Matrix(Head Pose) and Basis 46 Vectors (Facial Expression) to detect attitude</a:t>
            </a:r>
          </a:p>
        </p:txBody>
      </p:sp>
      <p:pic>
        <p:nvPicPr>
          <p:cNvPr id="3" name="8f32438f7d131f8c3697b9afced64ea6">
            <a:hlinkClick r:id="" action="ppaction://media"/>
            <a:extLst>
              <a:ext uri="{FF2B5EF4-FFF2-40B4-BE49-F238E27FC236}">
                <a16:creationId xmlns:a16="http://schemas.microsoft.com/office/drawing/2014/main" id="{A29348F4-0285-2A4B-8AAC-882ECAB58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203" y="1154059"/>
            <a:ext cx="2892160" cy="51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B4CEAAB-B1C3-3845-B948-1613F9356AC6}"/>
              </a:ext>
            </a:extLst>
          </p:cNvPr>
          <p:cNvSpPr txBox="1">
            <a:spLocks/>
          </p:cNvSpPr>
          <p:nvPr/>
        </p:nvSpPr>
        <p:spPr>
          <a:xfrm>
            <a:off x="344558" y="684043"/>
            <a:ext cx="11343404" cy="940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sz="6000"/>
              <a:t>Version</a:t>
            </a:r>
            <a:r>
              <a:rPr lang="zh-Hans" altLang="en-US" sz="6000"/>
              <a:t> </a:t>
            </a:r>
            <a:r>
              <a:rPr lang="en-US" altLang="zh-Hans" sz="6000"/>
              <a:t>1</a:t>
            </a:r>
            <a:endParaRPr lang="en-US" altLang="zh-CN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ADE3CA-FA33-6D45-BBA2-254CE611134A}"/>
              </a:ext>
            </a:extLst>
          </p:cNvPr>
          <p:cNvSpPr txBox="1"/>
          <p:nvPr/>
        </p:nvSpPr>
        <p:spPr>
          <a:xfrm>
            <a:off x="1175657" y="2661557"/>
            <a:ext cx="3608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T</a:t>
            </a:r>
            <a:r>
              <a:rPr kumimoji="1" lang="en-US" altLang="zh-Hans" sz="3200" dirty="0"/>
              <a:t>ransform</a:t>
            </a:r>
            <a:r>
              <a:rPr kumimoji="1" lang="zh-Hans" altLang="en-US" sz="3200" dirty="0"/>
              <a:t> </a:t>
            </a:r>
            <a:r>
              <a:rPr kumimoji="1" lang="en-US" altLang="zh-Hans" sz="3200" dirty="0"/>
              <a:t>Matrix</a:t>
            </a:r>
            <a:r>
              <a:rPr kumimoji="1" lang="zh-Hans" altLang="en-US" sz="3200" dirty="0"/>
              <a:t> </a:t>
            </a:r>
            <a:r>
              <a:rPr kumimoji="1" lang="en-US" altLang="zh-Hans" sz="3200" dirty="0" err="1"/>
              <a:t>Std</a:t>
            </a:r>
            <a:endParaRPr kumimoji="1" lang="en-US" altLang="zh-Hans" sz="3200" dirty="0"/>
          </a:p>
          <a:p>
            <a:endParaRPr kumimoji="1" lang="en-US" altLang="zh-CN" sz="3200" dirty="0"/>
          </a:p>
          <a:p>
            <a:r>
              <a:rPr kumimoji="1" lang="en-US" altLang="zh-Hans" sz="3200" dirty="0"/>
              <a:t>46</a:t>
            </a:r>
            <a:r>
              <a:rPr kumimoji="1" lang="zh-Hans" altLang="en-US" sz="3200" dirty="0"/>
              <a:t> </a:t>
            </a:r>
            <a:r>
              <a:rPr kumimoji="1" lang="en-US" altLang="zh-Hans" sz="3200" dirty="0"/>
              <a:t>Basis</a:t>
            </a:r>
            <a:r>
              <a:rPr kumimoji="1" lang="zh-Hans" altLang="en-US" sz="3200" dirty="0"/>
              <a:t> </a:t>
            </a:r>
            <a:r>
              <a:rPr kumimoji="1" lang="en-US" altLang="zh-Hans" sz="3200" dirty="0"/>
              <a:t>Vectors</a:t>
            </a:r>
            <a:endParaRPr kumimoji="1" lang="zh-CN" altLang="en-US" sz="320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9526E025-37F2-B741-B9B2-777348FFDB53}"/>
              </a:ext>
            </a:extLst>
          </p:cNvPr>
          <p:cNvSpPr/>
          <p:nvPr/>
        </p:nvSpPr>
        <p:spPr>
          <a:xfrm>
            <a:off x="5274129" y="3282043"/>
            <a:ext cx="1747157" cy="555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3716DD-3633-3D4D-8BC3-2225F0DF80A9}"/>
              </a:ext>
            </a:extLst>
          </p:cNvPr>
          <p:cNvSpPr txBox="1"/>
          <p:nvPr/>
        </p:nvSpPr>
        <p:spPr>
          <a:xfrm>
            <a:off x="8164286" y="2432957"/>
            <a:ext cx="2383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P</a:t>
            </a:r>
            <a:r>
              <a:rPr kumimoji="1" lang="en-US" altLang="zh-Hans" sz="3200" dirty="0"/>
              <a:t>ositive</a:t>
            </a:r>
          </a:p>
          <a:p>
            <a:endParaRPr kumimoji="1" lang="en-US" altLang="zh-CN" sz="3200" dirty="0"/>
          </a:p>
          <a:p>
            <a:r>
              <a:rPr kumimoji="1" lang="en-US" altLang="zh-Hans" sz="2000" dirty="0"/>
              <a:t>or</a:t>
            </a:r>
          </a:p>
          <a:p>
            <a:endParaRPr kumimoji="1" lang="en-US" altLang="zh-CN" sz="3200" dirty="0"/>
          </a:p>
          <a:p>
            <a:r>
              <a:rPr kumimoji="1" lang="en-US" altLang="zh-Hans" sz="3200" dirty="0"/>
              <a:t>Negative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3546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1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280517-1DC9-0045-B95A-104506E28B69}"/>
              </a:ext>
            </a:extLst>
          </p:cNvPr>
          <p:cNvSpPr txBox="1"/>
          <p:nvPr/>
        </p:nvSpPr>
        <p:spPr>
          <a:xfrm>
            <a:off x="626723" y="1905154"/>
            <a:ext cx="6945330" cy="391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Accuracy: 0.8125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Report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         no       0.83      0.87      0.85        23</a:t>
            </a:r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        </a:t>
            </a:r>
            <a:r>
              <a:rPr kumimoji="1" lang="en-US" altLang="zh-Hans" sz="2400" dirty="0"/>
              <a:t>yes       0.78      0.93      0.85        15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Hans" sz="2400" dirty="0" err="1"/>
              <a:t>avg</a:t>
            </a:r>
            <a:r>
              <a:rPr kumimoji="1" lang="en-US" altLang="zh-Hans" sz="2400" dirty="0"/>
              <a:t> / total       0.82      0.81      0.80        48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7EF45F-C35A-0E44-A582-6135C0750B0C}"/>
              </a:ext>
            </a:extLst>
          </p:cNvPr>
          <p:cNvSpPr txBox="1"/>
          <p:nvPr/>
        </p:nvSpPr>
        <p:spPr>
          <a:xfrm>
            <a:off x="7572053" y="1909589"/>
            <a:ext cx="3961796" cy="390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 dirty="0"/>
              <a:t>准确率：</a:t>
            </a:r>
            <a:r>
              <a:rPr kumimoji="1" lang="en-US" altLang="zh-Hans" sz="2400" dirty="0"/>
              <a:t>81.25%</a:t>
            </a:r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总体 </a:t>
            </a:r>
            <a:r>
              <a:rPr kumimoji="1" lang="en-US" altLang="zh-Hans" sz="2400" dirty="0"/>
              <a:t>F1: 0.80</a:t>
            </a: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个人录制的视频，基本无干扰，对于点头摇头识别较好。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对于表情识别一般。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无声音信息，可扩展性不够。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355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2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20DFAF-50FA-E146-88C6-AAC2A7E2FB6E}"/>
              </a:ext>
            </a:extLst>
          </p:cNvPr>
          <p:cNvSpPr txBox="1"/>
          <p:nvPr/>
        </p:nvSpPr>
        <p:spPr>
          <a:xfrm>
            <a:off x="708920" y="2239766"/>
            <a:ext cx="3791164" cy="308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Hans" altLang="en-US" sz="2000" dirty="0"/>
              <a:t>改用读心术，通过读心术来让</a:t>
            </a:r>
            <a:endParaRPr kumimoji="1" lang="en-US" altLang="zh-Hans" sz="2000" dirty="0"/>
          </a:p>
          <a:p>
            <a:pPr>
              <a:lnSpc>
                <a:spcPct val="200000"/>
              </a:lnSpc>
            </a:pPr>
            <a:r>
              <a:rPr kumimoji="1" lang="zh-Hans" altLang="en-US" sz="2000" dirty="0"/>
              <a:t>用户自然表达正负态度，</a:t>
            </a:r>
            <a:endParaRPr kumimoji="1" lang="en-US" altLang="zh-Hans" sz="2000" dirty="0"/>
          </a:p>
          <a:p>
            <a:pPr>
              <a:lnSpc>
                <a:spcPct val="200000"/>
              </a:lnSpc>
            </a:pPr>
            <a:r>
              <a:rPr kumimoji="1" lang="zh-Hans" altLang="en-US" sz="2000" dirty="0"/>
              <a:t>同时收集用户数据。</a:t>
            </a:r>
            <a:endParaRPr kumimoji="1" lang="en-US" altLang="zh-Hans" sz="2000" dirty="0"/>
          </a:p>
          <a:p>
            <a:pPr>
              <a:lnSpc>
                <a:spcPct val="200000"/>
              </a:lnSpc>
            </a:pPr>
            <a:r>
              <a:rPr kumimoji="1" lang="zh-Hans" altLang="en-US" sz="2000" dirty="0"/>
              <a:t>为此制作了一个读心术系统：</a:t>
            </a:r>
            <a:endParaRPr kumimoji="1" lang="en-US" altLang="zh-Hans" sz="2000" dirty="0"/>
          </a:p>
          <a:p>
            <a:pPr>
              <a:lnSpc>
                <a:spcPct val="200000"/>
              </a:lnSpc>
            </a:pPr>
            <a:r>
              <a:rPr kumimoji="1" lang="en-US" altLang="zh-CN" sz="2000" dirty="0">
                <a:hlinkClick r:id="rId3"/>
              </a:rPr>
              <a:t>https://readheart.cuiqingcai.com/</a:t>
            </a:r>
            <a:endParaRPr kumimoji="1"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7F0E46-6425-434C-A2EB-3148AE6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84" y="1821317"/>
            <a:ext cx="7261247" cy="452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2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2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1DDDE-FA52-DE48-8353-3CB96671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7" y="1829806"/>
            <a:ext cx="5371953" cy="4344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487D06-259A-2E42-9A0E-231A34821AC4}"/>
              </a:ext>
            </a:extLst>
          </p:cNvPr>
          <p:cNvSpPr txBox="1"/>
          <p:nvPr/>
        </p:nvSpPr>
        <p:spPr>
          <a:xfrm>
            <a:off x="6534364" y="2168853"/>
            <a:ext cx="4849402" cy="333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Hans" altLang="en-US" dirty="0"/>
              <a:t>收集了数千用户数据，每条数据包括一个视频和对应音频。</a:t>
            </a:r>
            <a:endParaRPr kumimoji="1" lang="en-US" altLang="zh-Hans" dirty="0"/>
          </a:p>
          <a:p>
            <a:pPr>
              <a:lnSpc>
                <a:spcPct val="200000"/>
              </a:lnSpc>
            </a:pPr>
            <a:r>
              <a:rPr kumimoji="1" lang="zh-Hans" altLang="en-US" dirty="0"/>
              <a:t>视频包含了用户回答时的动作及表情（如点头摇头、开心沮丧）。</a:t>
            </a:r>
            <a:endParaRPr kumimoji="1" lang="en-US" altLang="zh-Hans" dirty="0"/>
          </a:p>
          <a:p>
            <a:pPr>
              <a:lnSpc>
                <a:spcPct val="200000"/>
              </a:lnSpc>
            </a:pPr>
            <a:r>
              <a:rPr kumimoji="1" lang="zh-Hans" altLang="en-US" dirty="0"/>
              <a:t>音频包含了用户回答时可能说的话（是、不是、有、没有、对、不对等等）。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59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573457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6000" dirty="0"/>
              <a:t>scenario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98BBC-485E-40B8-B962-6D09DD7339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3862" y="2653862"/>
            <a:ext cx="4708633" cy="35840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Hans" dirty="0"/>
              <a:t>——</a:t>
            </a:r>
            <a:r>
              <a:rPr lang="zh-Hans" altLang="en-US" dirty="0"/>
              <a:t> 你先想好一个人的名字，然后我来问你一些问题。第一个问题，</a:t>
            </a:r>
            <a:r>
              <a:rPr lang="en-US" altLang="zh-Hans" dirty="0" err="1"/>
              <a:t>tA</a:t>
            </a:r>
            <a:r>
              <a:rPr lang="zh-Hans" altLang="en-US" dirty="0"/>
              <a:t>是男的吗？</a:t>
            </a:r>
            <a:endParaRPr lang="en-US" altLang="zh-Han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Han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Han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（摇头）说不是啊</a:t>
            </a:r>
            <a:endParaRPr lang="en-US" altLang="zh-Han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Hans" dirty="0"/>
              <a:t>——</a:t>
            </a:r>
            <a:r>
              <a:rPr lang="zh-Hans" altLang="en-US" dirty="0"/>
              <a:t> 她演过古装剧吗？</a:t>
            </a:r>
            <a:endParaRPr lang="en-US" altLang="zh-Han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Han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Han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（点头示意）</a:t>
            </a:r>
            <a:endParaRPr lang="en-US" altLang="zh-Han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Hans" dirty="0"/>
              <a:t>….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Han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Han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Han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</a:t>
            </a:r>
            <a:r>
              <a:rPr lang="zh-Han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是杨幂</a:t>
            </a:r>
            <a:endParaRPr lang="en-US" altLang="zh-Han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EB6BFA-9DDB-2045-A02A-FE72B9205CEB}"/>
              </a:ext>
            </a:extLst>
          </p:cNvPr>
          <p:cNvSpPr txBox="1"/>
          <p:nvPr/>
        </p:nvSpPr>
        <p:spPr>
          <a:xfrm>
            <a:off x="1040525" y="1866321"/>
            <a:ext cx="454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400" dirty="0"/>
              <a:t>RTS</a:t>
            </a:r>
            <a:r>
              <a:rPr lang="zh-Hans" altLang="en-US" sz="2400" dirty="0"/>
              <a:t>、未来的小冰</a:t>
            </a:r>
            <a:endParaRPr lang="en-US" altLang="zh-Han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BE918A-B3D0-AC47-BF59-470900A6F09E}"/>
              </a:ext>
            </a:extLst>
          </p:cNvPr>
          <p:cNvSpPr txBox="1"/>
          <p:nvPr/>
        </p:nvSpPr>
        <p:spPr>
          <a:xfrm>
            <a:off x="6653047" y="1852843"/>
            <a:ext cx="433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dirty="0"/>
              <a:t>读心术</a:t>
            </a:r>
            <a:endParaRPr kumimoji="1" lang="zh-CN" altLang="en-US" sz="2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2646B52-C957-7542-8028-94FBAB16C3A2}"/>
              </a:ext>
            </a:extLst>
          </p:cNvPr>
          <p:cNvSpPr txBox="1">
            <a:spLocks/>
          </p:cNvSpPr>
          <p:nvPr/>
        </p:nvSpPr>
        <p:spPr>
          <a:xfrm>
            <a:off x="1171905" y="2653862"/>
            <a:ext cx="4708633" cy="3584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你好呀，现在下班了吗？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（点点头）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下班了我们去吃好吃的吧，你喜欢吃牛排吗？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（不情愿地摇头）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啊那好吧，那你喜欢吃小龙虾吗？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（开心地点点头说喜欢啊）</a:t>
            </a:r>
            <a:endParaRPr lang="en-US" altLang="zh-Han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Hans"/>
              <a:t>——</a:t>
            </a:r>
            <a:r>
              <a:rPr lang="zh-Hans" altLang="en-US"/>
              <a:t> 好，那就这么愉快地决定了！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33941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2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31851D-B690-C342-841E-90BEB1A24C8A}"/>
              </a:ext>
            </a:extLst>
          </p:cNvPr>
          <p:cNvSpPr txBox="1"/>
          <p:nvPr/>
        </p:nvSpPr>
        <p:spPr>
          <a:xfrm>
            <a:off x="705675" y="1624076"/>
            <a:ext cx="5188450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Basis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46 Vectors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Mean (46-d)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Head Pose Transform Matrix Mean(9-d)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Head Pose Transform Matrix </a:t>
            </a:r>
            <a:r>
              <a:rPr kumimoji="1" lang="en-US" altLang="zh-CN" sz="2400" dirty="0" err="1"/>
              <a:t>Std</a:t>
            </a:r>
            <a:r>
              <a:rPr kumimoji="1" lang="en-US" altLang="zh-CN" sz="2400" dirty="0"/>
              <a:t> (9-d)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Speech(2-d)</a:t>
            </a:r>
            <a:endParaRPr kumimoji="1" lang="zh-CN" altLang="en-US" sz="240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F224A32B-C4BB-0248-9D70-BC7B80D04D61}"/>
              </a:ext>
            </a:extLst>
          </p:cNvPr>
          <p:cNvSpPr/>
          <p:nvPr/>
        </p:nvSpPr>
        <p:spPr>
          <a:xfrm>
            <a:off x="6129303" y="2724219"/>
            <a:ext cx="955496" cy="493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5E5429-0A60-7745-B113-B19908843761}"/>
              </a:ext>
            </a:extLst>
          </p:cNvPr>
          <p:cNvSpPr txBox="1"/>
          <p:nvPr/>
        </p:nvSpPr>
        <p:spPr>
          <a:xfrm>
            <a:off x="7310832" y="2748487"/>
            <a:ext cx="93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SVM</a:t>
            </a:r>
            <a:endParaRPr kumimoji="1" lang="zh-CN" altLang="en-US" sz="240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3046545-F75B-B347-B257-FD48C134665E}"/>
              </a:ext>
            </a:extLst>
          </p:cNvPr>
          <p:cNvSpPr/>
          <p:nvPr/>
        </p:nvSpPr>
        <p:spPr>
          <a:xfrm>
            <a:off x="8245779" y="2732739"/>
            <a:ext cx="955496" cy="493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0DC4F-D393-CB4E-8195-2AA810EFFF91}"/>
              </a:ext>
            </a:extLst>
          </p:cNvPr>
          <p:cNvSpPr txBox="1"/>
          <p:nvPr/>
        </p:nvSpPr>
        <p:spPr>
          <a:xfrm>
            <a:off x="9435333" y="27242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Attitude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C93B52-3323-E242-AF70-A8B1A3B5E56D}"/>
              </a:ext>
            </a:extLst>
          </p:cNvPr>
          <p:cNvSpPr txBox="1"/>
          <p:nvPr/>
        </p:nvSpPr>
        <p:spPr>
          <a:xfrm>
            <a:off x="6785314" y="4125236"/>
            <a:ext cx="5074318" cy="2102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Accuracy: 0.8012618296529969</a:t>
            </a:r>
          </a:p>
          <a:p>
            <a:r>
              <a:rPr kumimoji="1" lang="en-US" altLang="zh-CN" dirty="0"/>
              <a:t>Report              precision    recall  f1-score   support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         no       0.80      0.90      0.85       196</a:t>
            </a:r>
          </a:p>
          <a:p>
            <a:r>
              <a:rPr kumimoji="1" lang="en-US" altLang="zh-CN" dirty="0"/>
              <a:t>        yes       0.80      0.64      0.71       121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avg</a:t>
            </a:r>
            <a:r>
              <a:rPr kumimoji="1" lang="en-US" altLang="zh-CN" dirty="0"/>
              <a:t> / total       0.80      0.80      0.80       317</a:t>
            </a:r>
            <a:endParaRPr kumimoji="1"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91B0A60-3684-0744-A82F-8921D70A6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93440"/>
              </p:ext>
            </p:extLst>
          </p:nvPr>
        </p:nvGraphicFramePr>
        <p:xfrm>
          <a:off x="798438" y="4651654"/>
          <a:ext cx="5480050" cy="1429407"/>
        </p:xfrm>
        <a:graphic>
          <a:graphicData uri="http://schemas.openxmlformats.org/drawingml/2006/table">
            <a:tbl>
              <a:tblPr/>
              <a:tblGrid>
                <a:gridCol w="1826260">
                  <a:extLst>
                    <a:ext uri="{9D8B030D-6E8A-4147-A177-3AD203B41FA5}">
                      <a16:colId xmlns:a16="http://schemas.microsoft.com/office/drawing/2014/main" val="1381967519"/>
                    </a:ext>
                  </a:extLst>
                </a:gridCol>
                <a:gridCol w="1826895">
                  <a:extLst>
                    <a:ext uri="{9D8B030D-6E8A-4147-A177-3AD203B41FA5}">
                      <a16:colId xmlns:a16="http://schemas.microsoft.com/office/drawing/2014/main" val="3741969501"/>
                    </a:ext>
                  </a:extLst>
                </a:gridCol>
                <a:gridCol w="1826895">
                  <a:extLst>
                    <a:ext uri="{9D8B030D-6E8A-4147-A177-3AD203B41FA5}">
                      <a16:colId xmlns:a16="http://schemas.microsoft.com/office/drawing/2014/main" val="707733289"/>
                    </a:ext>
                  </a:extLst>
                </a:gridCol>
              </a:tblGrid>
              <a:tr h="476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态度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比例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837675"/>
                  </a:ext>
                </a:extLst>
              </a:tr>
              <a:tr h="476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62.7%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858046"/>
                  </a:ext>
                </a:extLst>
              </a:tr>
              <a:tr h="476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36.6%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346976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7411AC4-0457-DF41-99BD-14B95C343050}"/>
              </a:ext>
            </a:extLst>
          </p:cNvPr>
          <p:cNvSpPr txBox="1"/>
          <p:nvPr/>
        </p:nvSpPr>
        <p:spPr>
          <a:xfrm>
            <a:off x="705675" y="4077609"/>
            <a:ext cx="425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Dataset V1, Total 1583, 317 for 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240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2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C93B52-3323-E242-AF70-A8B1A3B5E56D}"/>
              </a:ext>
            </a:extLst>
          </p:cNvPr>
          <p:cNvSpPr txBox="1"/>
          <p:nvPr/>
        </p:nvSpPr>
        <p:spPr>
          <a:xfrm>
            <a:off x="6942969" y="2174158"/>
            <a:ext cx="5074318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Accuracy: 0.8107255520504731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Report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     no       0.87      0.85      0.86       216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    yes       0.70      0.72      0.71       101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avg</a:t>
            </a:r>
            <a:r>
              <a:rPr kumimoji="1" lang="en-US" altLang="zh-CN" dirty="0"/>
              <a:t> / total       0.81      0.81      0.81       317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AA2119-7BD7-6F4D-9580-610AAAF3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2" y="1624076"/>
            <a:ext cx="6212787" cy="32253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0F901D-3BC6-7649-A5BD-CD044EC2D8A6}"/>
              </a:ext>
            </a:extLst>
          </p:cNvPr>
          <p:cNvSpPr txBox="1"/>
          <p:nvPr/>
        </p:nvSpPr>
        <p:spPr>
          <a:xfrm>
            <a:off x="504497" y="5108028"/>
            <a:ext cx="6133672" cy="9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000" dirty="0"/>
              <a:t>尝试深度学习模型，</a:t>
            </a:r>
            <a:r>
              <a:rPr kumimoji="1" lang="en-US" altLang="zh-Hans" sz="2000" dirty="0"/>
              <a:t>Transform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Matrix</a:t>
            </a:r>
            <a:r>
              <a:rPr kumimoji="1" lang="zh-Hans" altLang="en-US" sz="2000" dirty="0"/>
              <a:t> 和</a:t>
            </a:r>
            <a:r>
              <a:rPr kumimoji="1" lang="en-US" altLang="zh-Hans" sz="2000" dirty="0"/>
              <a:t> Facial 46 Basis Vectors </a:t>
            </a:r>
            <a:r>
              <a:rPr kumimoji="1" lang="zh-Hans" altLang="en-US" sz="2000" dirty="0"/>
              <a:t>用</a:t>
            </a:r>
            <a:r>
              <a:rPr kumimoji="1" lang="en-US" altLang="zh-Hans" sz="2000" dirty="0"/>
              <a:t>GRU</a:t>
            </a:r>
            <a:r>
              <a:rPr kumimoji="1" lang="zh-Hans" altLang="en-US" sz="2000" dirty="0"/>
              <a:t>处理，同时加入方差和均值数据。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870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2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52CCA8-B1D5-0B4F-81FC-4548BAE7027F}"/>
              </a:ext>
            </a:extLst>
          </p:cNvPr>
          <p:cNvSpPr txBox="1"/>
          <p:nvPr/>
        </p:nvSpPr>
        <p:spPr>
          <a:xfrm>
            <a:off x="840828" y="2133600"/>
            <a:ext cx="10594427" cy="32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000" dirty="0"/>
              <a:t>数据存在问题：</a:t>
            </a:r>
            <a:endParaRPr kumimoji="1" lang="en-US" altLang="zh-Hans" sz="2000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有的人在表达态度的时候不点头或者摇头，只说话（是、不是、对、不对等），表情还很僵硬，所以识别 </a:t>
            </a:r>
            <a:r>
              <a:rPr kumimoji="1" lang="en-US" altLang="zh-CN" sz="2000" dirty="0"/>
              <a:t>Yes Or No</a:t>
            </a:r>
            <a:r>
              <a:rPr kumimoji="1" lang="zh-CN" altLang="en-US" sz="2000" dirty="0"/>
              <a:t>依赖的就只有</a:t>
            </a:r>
            <a:r>
              <a:rPr kumimoji="1" lang="en-US" altLang="zh-CN" sz="2000" dirty="0"/>
              <a:t>SR</a:t>
            </a:r>
            <a:r>
              <a:rPr kumimoji="1" lang="zh-CN" altLang="en-US" sz="2000" dirty="0"/>
              <a:t>结果了。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对于这种</a:t>
            </a:r>
            <a:r>
              <a:rPr kumimoji="1" lang="en-US" altLang="zh-CN" sz="2000" dirty="0"/>
              <a:t>Case</a:t>
            </a:r>
            <a:r>
              <a:rPr kumimoji="1" lang="zh-CN" altLang="en-US" sz="2000" dirty="0"/>
              <a:t>，我们仅能依靠</a:t>
            </a:r>
            <a:r>
              <a:rPr kumimoji="1" lang="en-US" altLang="zh-CN" sz="2000" dirty="0"/>
              <a:t>SR</a:t>
            </a:r>
            <a:r>
              <a:rPr kumimoji="1" lang="zh-CN" altLang="en-US" sz="2000" dirty="0"/>
              <a:t>识别得到最终结果，但是</a:t>
            </a:r>
            <a:r>
              <a:rPr kumimoji="1" lang="en-US" altLang="zh-CN" sz="2000" dirty="0"/>
              <a:t>SR</a:t>
            </a:r>
            <a:r>
              <a:rPr kumimoji="1" lang="zh-CN" altLang="en-US" sz="2000" dirty="0"/>
              <a:t>结果却是乱的，转移矩阵和表情也没有有效信息，但是我根据原始视频观看结果还给了标注，相当于输入都是无效数据，输出有</a:t>
            </a:r>
            <a:r>
              <a:rPr kumimoji="1" lang="en-US" altLang="zh-CN" sz="2000" dirty="0"/>
              <a:t>Label</a:t>
            </a:r>
            <a:r>
              <a:rPr kumimoji="1" lang="zh-CN" altLang="en-US" sz="2000" dirty="0"/>
              <a:t>，所以模型不可能学到任何结果，这种数据有严重噪声。</a:t>
            </a:r>
          </a:p>
        </p:txBody>
      </p:sp>
    </p:spTree>
    <p:extLst>
      <p:ext uri="{BB962C8B-B14F-4D97-AF65-F5344CB8AC3E}">
        <p14:creationId xmlns:p14="http://schemas.microsoft.com/office/powerpoint/2010/main" val="2611801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3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C93B52-3323-E242-AF70-A8B1A3B5E56D}"/>
              </a:ext>
            </a:extLst>
          </p:cNvPr>
          <p:cNvSpPr txBox="1"/>
          <p:nvPr/>
        </p:nvSpPr>
        <p:spPr>
          <a:xfrm>
            <a:off x="1069283" y="3066462"/>
            <a:ext cx="5215295" cy="226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600" dirty="0"/>
              <a:t>Deep</a:t>
            </a:r>
            <a:r>
              <a:rPr kumimoji="1" lang="zh-Hans" altLang="en-US" sz="1600" dirty="0"/>
              <a:t> </a:t>
            </a:r>
            <a:r>
              <a:rPr kumimoji="1" lang="en-US" altLang="zh-Hans" sz="1600" dirty="0"/>
              <a:t>Model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Accuracy: 0.9211356466876972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precision    recall  f1-score   support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        no       0.94      0.94      0.94       216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       yes       0.88      0.87      0.88       101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err="1"/>
              <a:t>avg</a:t>
            </a:r>
            <a:r>
              <a:rPr kumimoji="1" lang="en-US" altLang="zh-CN" sz="1600" dirty="0"/>
              <a:t> / total       0.92      0.92      0.92       317</a:t>
            </a:r>
            <a:endParaRPr kumimoji="1"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66E07F-466F-EB46-887D-F7CAD4790998}"/>
              </a:ext>
            </a:extLst>
          </p:cNvPr>
          <p:cNvSpPr txBox="1"/>
          <p:nvPr/>
        </p:nvSpPr>
        <p:spPr>
          <a:xfrm>
            <a:off x="6284578" y="3066462"/>
            <a:ext cx="5293040" cy="226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600" dirty="0"/>
              <a:t>SVM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Accuracy: 0.8927444794952681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Report         precision    recall  f1-score   support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        no       0.91      0.94      0.92       216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       yes       0.86      0.79      0.82       101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err="1"/>
              <a:t>avg</a:t>
            </a:r>
            <a:r>
              <a:rPr kumimoji="1" lang="en-US" altLang="zh-CN" sz="1600" dirty="0"/>
              <a:t> / total       0.89      0.89      0.89       317</a:t>
            </a:r>
            <a:endParaRPr kumimoji="1" lang="zh-CN" altLang="en-US" sz="16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3DB2D5A-F058-1040-BB42-8F3EFB8C9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2147"/>
              </p:ext>
            </p:extLst>
          </p:nvPr>
        </p:nvGraphicFramePr>
        <p:xfrm>
          <a:off x="3966743" y="2103106"/>
          <a:ext cx="4099034" cy="733020"/>
        </p:xfrm>
        <a:graphic>
          <a:graphicData uri="http://schemas.openxmlformats.org/drawingml/2006/table">
            <a:tbl>
              <a:tblPr/>
              <a:tblGrid>
                <a:gridCol w="1366028">
                  <a:extLst>
                    <a:ext uri="{9D8B030D-6E8A-4147-A177-3AD203B41FA5}">
                      <a16:colId xmlns:a16="http://schemas.microsoft.com/office/drawing/2014/main" val="978023898"/>
                    </a:ext>
                  </a:extLst>
                </a:gridCol>
                <a:gridCol w="1366503">
                  <a:extLst>
                    <a:ext uri="{9D8B030D-6E8A-4147-A177-3AD203B41FA5}">
                      <a16:colId xmlns:a16="http://schemas.microsoft.com/office/drawing/2014/main" val="2171458673"/>
                    </a:ext>
                  </a:extLst>
                </a:gridCol>
                <a:gridCol w="1366503">
                  <a:extLst>
                    <a:ext uri="{9D8B030D-6E8A-4147-A177-3AD203B41FA5}">
                      <a16:colId xmlns:a16="http://schemas.microsoft.com/office/drawing/2014/main" val="1452620653"/>
                    </a:ext>
                  </a:extLst>
                </a:gridCol>
              </a:tblGrid>
              <a:tr h="2443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态度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比例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66790"/>
                  </a:ext>
                </a:extLst>
              </a:tr>
              <a:tr h="2443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65.2%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780621"/>
                  </a:ext>
                </a:extLst>
              </a:tr>
              <a:tr h="2443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34.8%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73373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EFA34D3-FAF9-5440-AE41-22E669797AEF}"/>
              </a:ext>
            </a:extLst>
          </p:cNvPr>
          <p:cNvSpPr txBox="1"/>
          <p:nvPr/>
        </p:nvSpPr>
        <p:spPr>
          <a:xfrm>
            <a:off x="4156234" y="1648306"/>
            <a:ext cx="425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Dataset V</a:t>
            </a:r>
            <a:r>
              <a:rPr kumimoji="1" lang="en-US" altLang="zh-Hans" dirty="0"/>
              <a:t>2</a:t>
            </a:r>
            <a:r>
              <a:rPr kumimoji="1" lang="en-US" altLang="zh-CN" dirty="0"/>
              <a:t>, Total 158</a:t>
            </a:r>
            <a:r>
              <a:rPr kumimoji="1" lang="en-US" altLang="zh-Hans" dirty="0"/>
              <a:t>1</a:t>
            </a:r>
            <a:r>
              <a:rPr kumimoji="1" lang="en-US" altLang="zh-CN" dirty="0"/>
              <a:t>, 317 for 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1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3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69F26-8A75-A844-B44F-EAA87CA16184}"/>
              </a:ext>
            </a:extLst>
          </p:cNvPr>
          <p:cNvSpPr txBox="1"/>
          <p:nvPr/>
        </p:nvSpPr>
        <p:spPr>
          <a:xfrm>
            <a:off x="1580894" y="2648607"/>
            <a:ext cx="8870731" cy="195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800" dirty="0"/>
              <a:t>存在问题：</a:t>
            </a:r>
            <a:endParaRPr kumimoji="1" lang="en-US" altLang="zh-Hans" sz="2800" dirty="0"/>
          </a:p>
          <a:p>
            <a:pPr>
              <a:lnSpc>
                <a:spcPct val="150000"/>
              </a:lnSpc>
            </a:pPr>
            <a:r>
              <a:rPr kumimoji="1" lang="zh-Hans" altLang="en-US" sz="2800" dirty="0"/>
              <a:t>现有系统中并没有集成</a:t>
            </a:r>
            <a:r>
              <a:rPr kumimoji="1" lang="en-US" altLang="zh-Hans" sz="2800" dirty="0"/>
              <a:t>3D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Track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API</a:t>
            </a:r>
            <a:r>
              <a:rPr kumimoji="1" lang="zh-Hans" altLang="en-US" sz="2800" dirty="0"/>
              <a:t>，因此需要脱离 </a:t>
            </a:r>
            <a:r>
              <a:rPr kumimoji="1" lang="en-US" altLang="zh-Hans" sz="2800" dirty="0"/>
              <a:t>3D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Track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API</a:t>
            </a:r>
            <a:r>
              <a:rPr kumimoji="1" lang="zh-Hans" altLang="en-US" sz="2800" dirty="0"/>
              <a:t> 进行尝试。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753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4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69F26-8A75-A844-B44F-EAA87CA16184}"/>
              </a:ext>
            </a:extLst>
          </p:cNvPr>
          <p:cNvSpPr txBox="1"/>
          <p:nvPr/>
        </p:nvSpPr>
        <p:spPr>
          <a:xfrm>
            <a:off x="1023846" y="1933903"/>
            <a:ext cx="8870731" cy="113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 dirty="0"/>
              <a:t>由于目前数据量不大，直接训练效果不佳。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因此采取 </a:t>
            </a:r>
            <a:r>
              <a:rPr kumimoji="1" lang="en-US" altLang="zh-Hans" sz="2400" dirty="0" err="1"/>
              <a:t>Pretrain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+</a:t>
            </a:r>
            <a:r>
              <a:rPr kumimoji="1" lang="zh-Hans" altLang="en-US" sz="2400" dirty="0"/>
              <a:t> </a:t>
            </a:r>
            <a:r>
              <a:rPr kumimoji="1" lang="en-US" altLang="zh-Hans" sz="2400" dirty="0" err="1"/>
              <a:t>Fintune</a:t>
            </a:r>
            <a:r>
              <a:rPr kumimoji="1" lang="zh-Hans" altLang="en-US" sz="2400" dirty="0"/>
              <a:t> 的方式进行处理。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2FFEA3-9E2E-494C-8A85-B55578C4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46" y="4219997"/>
            <a:ext cx="9956800" cy="15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C7198D-FFB5-3647-AE22-B8D27B9CE2C7}"/>
              </a:ext>
            </a:extLst>
          </p:cNvPr>
          <p:cNvSpPr txBox="1"/>
          <p:nvPr/>
        </p:nvSpPr>
        <p:spPr>
          <a:xfrm>
            <a:off x="1023846" y="3413837"/>
            <a:ext cx="2759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dirty="0"/>
              <a:t>Head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Pose: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08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4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76B82F-E716-D54C-B7BA-5700B581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14" y="2040102"/>
            <a:ext cx="2816459" cy="1575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E1F96-6B7B-0D44-AC00-0102F4EB0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14" y="4375075"/>
            <a:ext cx="2788745" cy="1856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5FA956-8749-AE4A-8363-0B1DAE1F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126" y="2040102"/>
            <a:ext cx="2589048" cy="258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9B4537-6D5E-F74B-BEC5-D6A53595E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514" y="2040102"/>
            <a:ext cx="2095500" cy="304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7DA501-D963-B64E-BE9E-215A562F5FB9}"/>
              </a:ext>
            </a:extLst>
          </p:cNvPr>
          <p:cNvSpPr txBox="1"/>
          <p:nvPr/>
        </p:nvSpPr>
        <p:spPr>
          <a:xfrm>
            <a:off x="1870841" y="3752193"/>
            <a:ext cx="156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Hans" dirty="0"/>
              <a:t>00-VW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1D0EE3-75EE-924E-A6B0-55EA44BBDB40}"/>
              </a:ext>
            </a:extLst>
          </p:cNvPr>
          <p:cNvSpPr txBox="1"/>
          <p:nvPr/>
        </p:nvSpPr>
        <p:spPr>
          <a:xfrm>
            <a:off x="1993305" y="6300217"/>
            <a:ext cx="10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en-US" altLang="zh-Hans" dirty="0"/>
              <a:t>FW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098BC6-4F53-E64C-95BF-2C8544D3C7C7}"/>
              </a:ext>
            </a:extLst>
          </p:cNvPr>
          <p:cNvSpPr txBox="1"/>
          <p:nvPr/>
        </p:nvSpPr>
        <p:spPr>
          <a:xfrm>
            <a:off x="5770179" y="4939862"/>
            <a:ext cx="116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</a:t>
            </a:r>
            <a:r>
              <a:rPr kumimoji="1" lang="en-US" altLang="zh-Hans" dirty="0"/>
              <a:t>BUG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4A8A9-27F5-7C4A-A27D-7126081DE8EC}"/>
              </a:ext>
            </a:extLst>
          </p:cNvPr>
          <p:cNvSpPr txBox="1"/>
          <p:nvPr/>
        </p:nvSpPr>
        <p:spPr>
          <a:xfrm>
            <a:off x="9469821" y="5303204"/>
            <a:ext cx="1019503" cy="38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/>
              <a:t>LFPW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5DE363-A6B4-4940-B575-E18702C50162}"/>
              </a:ext>
            </a:extLst>
          </p:cNvPr>
          <p:cNvSpPr txBox="1"/>
          <p:nvPr/>
        </p:nvSpPr>
        <p:spPr>
          <a:xfrm>
            <a:off x="5113126" y="5602014"/>
            <a:ext cx="372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</a:t>
            </a:r>
            <a:r>
              <a:rPr kumimoji="1" lang="en-US" altLang="zh-Hans" sz="2400" dirty="0"/>
              <a:t>otal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Number: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22w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439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4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D0D93-32B3-4542-BF1B-251DD5748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7" y="1779752"/>
            <a:ext cx="3033986" cy="28868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BA2D5A-49DF-154A-91F2-61F10CE26999}"/>
              </a:ext>
            </a:extLst>
          </p:cNvPr>
          <p:cNvSpPr txBox="1"/>
          <p:nvPr/>
        </p:nvSpPr>
        <p:spPr>
          <a:xfrm>
            <a:off x="1045248" y="4908332"/>
            <a:ext cx="286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</a:t>
            </a:r>
            <a:r>
              <a:rPr kumimoji="1" lang="en-US" altLang="zh-Hans" dirty="0"/>
              <a:t>reprocess: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Get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Face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Area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according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Landmark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2A0BDF-E6C2-724F-96D2-BC2D48494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21" y="2220030"/>
            <a:ext cx="5661552" cy="22308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DE5DEE6-AB98-8E43-BCC7-35F96F68B09B}"/>
              </a:ext>
            </a:extLst>
          </p:cNvPr>
          <p:cNvSpPr txBox="1"/>
          <p:nvPr/>
        </p:nvSpPr>
        <p:spPr>
          <a:xfrm>
            <a:off x="7052441" y="5046831"/>
            <a:ext cx="260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</a:t>
            </a:r>
            <a:r>
              <a:rPr kumimoji="1" lang="en-US" altLang="zh-Hans" dirty="0"/>
              <a:t>reprocessed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Result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92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4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D3C163-0C64-1646-937D-252B59FA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5" y="1624076"/>
            <a:ext cx="4004591" cy="4986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338460-7801-5D4D-9B00-926B410E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243" y="1764691"/>
            <a:ext cx="6020190" cy="2352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CFDF4C-E87D-2B48-BA9C-627213025B20}"/>
              </a:ext>
            </a:extLst>
          </p:cNvPr>
          <p:cNvSpPr txBox="1"/>
          <p:nvPr/>
        </p:nvSpPr>
        <p:spPr>
          <a:xfrm>
            <a:off x="5265578" y="4572000"/>
            <a:ext cx="594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经过</a:t>
            </a:r>
            <a:r>
              <a:rPr kumimoji="1" lang="en-US" altLang="zh-Hans" dirty="0"/>
              <a:t>8</a:t>
            </a:r>
            <a:r>
              <a:rPr kumimoji="1" lang="zh-Hans" altLang="en-US" dirty="0"/>
              <a:t>层卷积及四层池化，最终输出</a:t>
            </a:r>
            <a:r>
              <a:rPr kumimoji="1" lang="en-US" altLang="zh-Hans" dirty="0"/>
              <a:t>68</a:t>
            </a:r>
            <a:r>
              <a:rPr kumimoji="1" lang="zh-Hans" altLang="en-US" dirty="0"/>
              <a:t>个</a:t>
            </a:r>
            <a:r>
              <a:rPr kumimoji="1" lang="en-US" altLang="zh-Hans" dirty="0"/>
              <a:t>Landmark</a:t>
            </a:r>
          </a:p>
          <a:p>
            <a:r>
              <a:rPr kumimoji="1" lang="zh-Hans" altLang="en-US" dirty="0"/>
              <a:t>进行</a:t>
            </a:r>
            <a:r>
              <a:rPr kumimoji="1" lang="en-US" altLang="zh-Hans" dirty="0" err="1"/>
              <a:t>Pretrain</a:t>
            </a:r>
            <a:r>
              <a:rPr kumimoji="1" lang="zh-Hans" altLang="en-US" dirty="0"/>
              <a:t>。</a:t>
            </a:r>
            <a:endParaRPr kumimoji="1" lang="en-US" altLang="zh-Hans" dirty="0"/>
          </a:p>
          <a:p>
            <a:r>
              <a:rPr kumimoji="1" lang="zh-Hans" altLang="en-US" dirty="0"/>
              <a:t>然后经过</a:t>
            </a:r>
            <a:r>
              <a:rPr kumimoji="1" lang="en-US" altLang="zh-Hans" dirty="0"/>
              <a:t>PNP</a:t>
            </a:r>
            <a:r>
              <a:rPr kumimoji="1" lang="zh-Hans" altLang="en-US" dirty="0"/>
              <a:t>算法，输出 </a:t>
            </a:r>
            <a:r>
              <a:rPr kumimoji="1" lang="en-US" altLang="zh-Hans" dirty="0"/>
              <a:t>Head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Pose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Matrix</a:t>
            </a:r>
            <a:r>
              <a:rPr kumimoji="1" lang="zh-Hans" altLang="en-US" dirty="0"/>
              <a:t>。</a:t>
            </a:r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908599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dirty="0"/>
              <a:t>4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FCD28-1EEE-9147-BEF6-3D6AAE49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2" y="1545021"/>
            <a:ext cx="5631515" cy="49150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6E4024-167E-4748-B24A-607F212C2922}"/>
              </a:ext>
            </a:extLst>
          </p:cNvPr>
          <p:cNvSpPr txBox="1"/>
          <p:nvPr/>
        </p:nvSpPr>
        <p:spPr>
          <a:xfrm>
            <a:off x="6910781" y="3489435"/>
            <a:ext cx="4603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Accuracy: 0.9055555555555556</a:t>
            </a:r>
          </a:p>
          <a:p>
            <a:r>
              <a:rPr kumimoji="1" lang="en-US" altLang="zh-CN" dirty="0"/>
              <a:t>Report              precision    recall  f1-score   support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 no       0.90      0.95      0.93       111</a:t>
            </a:r>
          </a:p>
          <a:p>
            <a:r>
              <a:rPr kumimoji="1" lang="en-US" altLang="zh-CN" dirty="0"/>
              <a:t>        yes       0.92      0.83      0.87        69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avg</a:t>
            </a:r>
            <a:r>
              <a:rPr kumimoji="1" lang="en-US" altLang="zh-CN" dirty="0"/>
              <a:t> / total       0.91      0.91      0.90       180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5D3AF0-850C-EE41-B289-134D2EF036CD}"/>
              </a:ext>
            </a:extLst>
          </p:cNvPr>
          <p:cNvSpPr txBox="1"/>
          <p:nvPr/>
        </p:nvSpPr>
        <p:spPr>
          <a:xfrm>
            <a:off x="6910781" y="2158380"/>
            <a:ext cx="4183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使用上面的模型在新的数据集上 </a:t>
            </a:r>
            <a:r>
              <a:rPr kumimoji="1" lang="en-US" altLang="zh-Hans" dirty="0" err="1"/>
              <a:t>Fintune</a:t>
            </a:r>
            <a:r>
              <a:rPr kumimoji="1" lang="zh-Hans" altLang="en-US" dirty="0"/>
              <a:t>，</a:t>
            </a:r>
            <a:endParaRPr kumimoji="1" lang="en-US" altLang="zh-Hans" dirty="0"/>
          </a:p>
          <a:p>
            <a:r>
              <a:rPr kumimoji="1" lang="en-US" altLang="zh-Hans" dirty="0"/>
              <a:t>Landmark</a:t>
            </a:r>
            <a:r>
              <a:rPr kumimoji="1" lang="zh-Hans" altLang="en-US" dirty="0"/>
              <a:t> 利用 </a:t>
            </a:r>
            <a:r>
              <a:rPr kumimoji="1" lang="en-US" altLang="zh-Hans" dirty="0"/>
              <a:t>PNP</a:t>
            </a:r>
            <a:r>
              <a:rPr kumimoji="1" lang="zh-Hans" altLang="en-US" dirty="0"/>
              <a:t> 算法转为 </a:t>
            </a:r>
            <a:r>
              <a:rPr kumimoji="1" lang="en-US" altLang="zh-Hans" dirty="0"/>
              <a:t>Head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Pose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Matrix</a:t>
            </a:r>
            <a:r>
              <a:rPr kumimoji="1" lang="zh-Hans" altLang="en-US" dirty="0"/>
              <a:t>，其他不变。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01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657539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E8C5942-6199-9347-BF6E-6FBA7C2095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7699"/>
            <a:ext cx="10363826" cy="39075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Hans" sz="2400" dirty="0"/>
              <a:t>Input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H</a:t>
            </a:r>
            <a:r>
              <a:rPr lang="en-US" altLang="zh-Hans" sz="2200" dirty="0"/>
              <a:t>EAD</a:t>
            </a:r>
            <a:r>
              <a:rPr lang="zh-Hans" altLang="en-US" sz="2200" dirty="0"/>
              <a:t> </a:t>
            </a:r>
            <a:r>
              <a:rPr lang="en-US" altLang="zh-Hans" sz="2200" dirty="0"/>
              <a:t>POSE</a:t>
            </a:r>
            <a:r>
              <a:rPr lang="zh-Hans" altLang="en-US" sz="2200" dirty="0"/>
              <a:t>（头部动作</a:t>
            </a:r>
            <a:r>
              <a:rPr lang="en-US" altLang="zh-Hans" sz="2200" dirty="0"/>
              <a:t>——</a:t>
            </a:r>
            <a:r>
              <a:rPr lang="zh-Hans" altLang="en-US" sz="2200" dirty="0"/>
              <a:t>点头摇头）</a:t>
            </a:r>
            <a:endParaRPr lang="en-US" altLang="zh-Hans" sz="2200" dirty="0"/>
          </a:p>
          <a:p>
            <a:pPr lvl="1">
              <a:lnSpc>
                <a:spcPct val="150000"/>
              </a:lnSpc>
            </a:pPr>
            <a:r>
              <a:rPr lang="en-US" altLang="zh-Hans" sz="2200" dirty="0"/>
              <a:t>FACIAL</a:t>
            </a:r>
            <a:r>
              <a:rPr lang="zh-Hans" altLang="en-US" sz="2200" dirty="0"/>
              <a:t> </a:t>
            </a:r>
            <a:r>
              <a:rPr lang="en-US" altLang="zh-Hans" sz="2200" dirty="0"/>
              <a:t>EXPRESSION</a:t>
            </a:r>
            <a:r>
              <a:rPr lang="zh-Hans" altLang="en-US" sz="2200" dirty="0"/>
              <a:t>（面部表情</a:t>
            </a:r>
            <a:r>
              <a:rPr lang="en-US" altLang="zh-Hans" sz="2200" dirty="0"/>
              <a:t>——</a:t>
            </a:r>
            <a:r>
              <a:rPr lang="zh-Hans" altLang="en-US" sz="2200" dirty="0"/>
              <a:t>开心沮丧）</a:t>
            </a:r>
            <a:endParaRPr lang="en-US" altLang="zh-Hans" sz="2200" dirty="0"/>
          </a:p>
          <a:p>
            <a:pPr lvl="1">
              <a:lnSpc>
                <a:spcPct val="150000"/>
              </a:lnSpc>
            </a:pPr>
            <a:r>
              <a:rPr lang="en-US" altLang="zh-Hans" sz="2200" dirty="0"/>
              <a:t>SPEECH</a:t>
            </a:r>
            <a:r>
              <a:rPr lang="zh-Hans" altLang="en-US" sz="2200" dirty="0"/>
              <a:t>（语音信息</a:t>
            </a:r>
            <a:r>
              <a:rPr lang="en-US" altLang="zh-Hans" sz="2200" dirty="0"/>
              <a:t>——</a:t>
            </a:r>
            <a:r>
              <a:rPr lang="zh-Hans" altLang="en-US" sz="2200" dirty="0"/>
              <a:t>是、不是、好、不对等）</a:t>
            </a:r>
            <a:endParaRPr lang="en-US" altLang="zh-Hans" sz="22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O</a:t>
            </a:r>
            <a:r>
              <a:rPr lang="en-US" altLang="zh-Hans" sz="2400" dirty="0"/>
              <a:t>UTPUT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Attitude</a:t>
            </a:r>
            <a:r>
              <a:rPr lang="zh-Hans" altLang="en-US" sz="2200" dirty="0"/>
              <a:t>（</a:t>
            </a:r>
            <a:r>
              <a:rPr lang="en-US" altLang="zh-Hans" sz="2200" dirty="0"/>
              <a:t>-1</a:t>
            </a:r>
            <a:r>
              <a:rPr lang="zh-Hans" altLang="en-US" sz="2200" dirty="0"/>
              <a:t> </a:t>
            </a:r>
            <a:r>
              <a:rPr lang="en-US" altLang="zh-Hans" sz="2200" dirty="0"/>
              <a:t>to</a:t>
            </a:r>
            <a:r>
              <a:rPr lang="zh-Hans" altLang="en-US" sz="2200" dirty="0"/>
              <a:t> </a:t>
            </a:r>
            <a:r>
              <a:rPr lang="en-US" altLang="zh-Hans" sz="2200" dirty="0"/>
              <a:t>1</a:t>
            </a:r>
            <a:r>
              <a:rPr lang="zh-Hans" altLang="en-US" sz="2200" dirty="0"/>
              <a:t>）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049441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684043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Version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5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6E4024-167E-4748-B24A-607F212C2922}"/>
              </a:ext>
            </a:extLst>
          </p:cNvPr>
          <p:cNvSpPr txBox="1"/>
          <p:nvPr/>
        </p:nvSpPr>
        <p:spPr>
          <a:xfrm>
            <a:off x="6910781" y="3489435"/>
            <a:ext cx="4603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Accuracy: 0.9111111111111111</a:t>
            </a:r>
          </a:p>
          <a:p>
            <a:r>
              <a:rPr kumimoji="1" lang="en-US" altLang="zh-CN" dirty="0"/>
              <a:t>    precision    recall  f1-score   support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         no       0.96      0.89      0.93       111</a:t>
            </a:r>
          </a:p>
          <a:p>
            <a:r>
              <a:rPr kumimoji="1" lang="en-US" altLang="zh-CN" dirty="0"/>
              <a:t>        yes       0.84      0.94      0.89        69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avg</a:t>
            </a:r>
            <a:r>
              <a:rPr kumimoji="1" lang="en-US" altLang="zh-CN" dirty="0"/>
              <a:t> / total       0.92      0.91      0.91       180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2E10F-87DF-DD42-B17B-9C22D144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62" y="1377348"/>
            <a:ext cx="5903356" cy="50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1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9" y="2796622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Thanks</a:t>
            </a:r>
            <a:r>
              <a:rPr lang="zh-Hans" alt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latin typeface="+mj-lt"/>
                <a:ea typeface="+mj-ea"/>
                <a:cs typeface="+mj-cs"/>
              </a:rPr>
              <a:t>for your time!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5303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14" y="496335"/>
            <a:ext cx="11343404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latin typeface="+mj-lt"/>
                <a:ea typeface="+mj-ea"/>
                <a:cs typeface="+mj-cs"/>
              </a:rPr>
              <a:t>REFERENCES</a:t>
            </a:r>
            <a:endParaRPr lang="en-US" altLang="zh-CN" sz="6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78945-8A59-CE4B-8D98-6C5398672B90}"/>
              </a:ext>
            </a:extLst>
          </p:cNvPr>
          <p:cNvSpPr txBox="1"/>
          <p:nvPr/>
        </p:nvSpPr>
        <p:spPr>
          <a:xfrm>
            <a:off x="604689" y="1543051"/>
            <a:ext cx="11211073" cy="503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dirty="0"/>
              <a:t>[1]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Ines Sophia </a:t>
            </a:r>
            <a:r>
              <a:rPr kumimoji="1" lang="en-US" altLang="zh-Hans" dirty="0" err="1"/>
              <a:t>Rieger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 </a:t>
            </a:r>
            <a:r>
              <a:rPr kumimoji="1" lang="en-US" altLang="zh-CN" dirty="0"/>
              <a:t>Head Pose Estimation using Deep Learning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2018</a:t>
            </a:r>
          </a:p>
          <a:p>
            <a:pPr>
              <a:lnSpc>
                <a:spcPct val="150000"/>
              </a:lnSpc>
            </a:pPr>
            <a:r>
              <a:rPr kumimoji="1" lang="en-US" altLang="zh-Hans" dirty="0"/>
              <a:t>[2]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Yue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Wu,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Simultaneous Facial Landmark Detection, Pose and Deformation Estimation under Facial Occlusion,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2018</a:t>
            </a:r>
          </a:p>
          <a:p>
            <a:pPr>
              <a:lnSpc>
                <a:spcPct val="150000"/>
              </a:lnSpc>
            </a:pPr>
            <a:r>
              <a:rPr kumimoji="1" lang="en-US" altLang="zh-Hans" dirty="0"/>
              <a:t>[3]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Shan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Li,</a:t>
            </a:r>
            <a:r>
              <a:rPr kumimoji="1" lang="zh-Hans" altLang="en-US" dirty="0"/>
              <a:t> </a:t>
            </a:r>
            <a:r>
              <a:rPr lang="en-US" altLang="zh-CN" dirty="0"/>
              <a:t>Deep Facial Expression Recognition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[</a:t>
            </a:r>
            <a:r>
              <a:rPr kumimoji="1" lang="en-US" altLang="zh-Hans" dirty="0"/>
              <a:t>4]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Yue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Wu,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Facial Landmark Detection: a Literature Survey</a:t>
            </a:r>
          </a:p>
          <a:p>
            <a:pPr>
              <a:lnSpc>
                <a:spcPct val="150000"/>
              </a:lnSpc>
            </a:pPr>
            <a:r>
              <a:rPr kumimoji="1" lang="en-US" altLang="zh-Hans" dirty="0"/>
              <a:t>[5]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Vicent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Head Pose Estimation via Probabilistic High-Dimensional Regression</a:t>
            </a:r>
          </a:p>
          <a:p>
            <a:pPr>
              <a:lnSpc>
                <a:spcPct val="150000"/>
              </a:lnSpc>
            </a:pPr>
            <a:r>
              <a:rPr kumimoji="1" lang="en-US" altLang="zh-Hans" dirty="0"/>
              <a:t>[6]</a:t>
            </a:r>
            <a:r>
              <a:rPr kumimoji="1" lang="zh-Hans" altLang="en-US" dirty="0"/>
              <a:t> </a:t>
            </a:r>
            <a:r>
              <a:rPr lang="en-US" altLang="zh-CN" dirty="0"/>
              <a:t>S. </a:t>
            </a:r>
            <a:r>
              <a:rPr lang="en-US" altLang="zh-CN" dirty="0" err="1"/>
              <a:t>Sabanovic</a:t>
            </a:r>
            <a:r>
              <a:rPr lang="en-US" altLang="zh-CN" dirty="0"/>
              <a:t>, M.P. Michalowski, and R. Simmons, Robots in the wild: Observing human-robot social in- </a:t>
            </a:r>
            <a:r>
              <a:rPr lang="en-US" altLang="zh-CN" dirty="0" err="1"/>
              <a:t>teraction</a:t>
            </a:r>
            <a:r>
              <a:rPr lang="en-US" altLang="zh-CN" dirty="0"/>
              <a:t> outside the lab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[</a:t>
            </a:r>
            <a:r>
              <a:rPr kumimoji="1" lang="en-US" altLang="zh-Hans" dirty="0"/>
              <a:t>7]</a:t>
            </a:r>
            <a:r>
              <a:rPr kumimoji="1" lang="zh-Hans" altLang="en-US" dirty="0"/>
              <a:t> </a:t>
            </a:r>
            <a:r>
              <a:rPr lang="en-US" altLang="zh-CN" dirty="0"/>
              <a:t>M. A. Goodrich and A. C. Schultz, “Human-robot inter- action: A survey,” </a:t>
            </a:r>
            <a:r>
              <a:rPr lang="en-US" altLang="zh-CN" i="1" dirty="0"/>
              <a:t>Found. Trends Hum.-</a:t>
            </a:r>
            <a:r>
              <a:rPr lang="en-US" altLang="zh-CN" i="1" dirty="0" err="1"/>
              <a:t>Comput</a:t>
            </a:r>
            <a:r>
              <a:rPr lang="en-US" altLang="zh-CN" i="1" dirty="0"/>
              <a:t>. Inter- act.</a:t>
            </a:r>
            <a:r>
              <a:rPr lang="en-US" altLang="zh-CN" dirty="0"/>
              <a:t>, vol. 1, no. 3, Jan. 2007.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[</a:t>
            </a:r>
            <a:r>
              <a:rPr kumimoji="1" lang="en-US" altLang="zh-Hans" dirty="0"/>
              <a:t>8]</a:t>
            </a:r>
            <a:r>
              <a:rPr kumimoji="1" lang="zh-Hans" altLang="en-US" dirty="0"/>
              <a:t> </a:t>
            </a:r>
            <a:r>
              <a:rPr lang="en-US" altLang="zh-CN" dirty="0"/>
              <a:t>L. Tran, X. Yin, and X. Liu, “Disentangled representation learning </a:t>
            </a:r>
            <a:r>
              <a:rPr lang="en-US" altLang="zh-CN" dirty="0" err="1"/>
              <a:t>gan</a:t>
            </a:r>
            <a:r>
              <a:rPr lang="en-US" altLang="zh-CN" dirty="0"/>
              <a:t> for pose-invariant face recognition,” in </a:t>
            </a:r>
            <a:r>
              <a:rPr lang="en-US" altLang="zh-CN" i="1" dirty="0"/>
              <a:t>Proceedings of the IEEE Conference on Computer Vision and Pattern Recognition</a:t>
            </a:r>
            <a:r>
              <a:rPr lang="en-US" altLang="zh-CN" dirty="0"/>
              <a:t>, 2017, pp. 1415–1424. </a:t>
            </a:r>
          </a:p>
          <a:p>
            <a:pPr>
              <a:lnSpc>
                <a:spcPct val="150000"/>
              </a:lnSpc>
            </a:pPr>
            <a:r>
              <a:rPr lang="en-US" altLang="zh-Hans" dirty="0"/>
              <a:t>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40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657539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KNOWLEDGE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E8C5942-6199-9347-BF6E-6FBA7C2095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7699"/>
            <a:ext cx="10363826" cy="39075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/>
              <a:t>L</a:t>
            </a:r>
            <a:r>
              <a:rPr lang="en-US" altLang="zh-Hans" sz="3200" dirty="0" err="1"/>
              <a:t>andMARK</a:t>
            </a:r>
            <a:endParaRPr lang="en-US" altLang="zh-Hans" sz="3200" dirty="0"/>
          </a:p>
          <a:p>
            <a:pPr>
              <a:lnSpc>
                <a:spcPct val="150000"/>
              </a:lnSpc>
            </a:pPr>
            <a:r>
              <a:rPr lang="en-US" altLang="zh-Hans" sz="3200" dirty="0"/>
              <a:t>HEAD Pose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Facial </a:t>
            </a:r>
            <a:r>
              <a:rPr lang="en-US" altLang="zh-CN" sz="3200" dirty="0" err="1"/>
              <a:t>EXPRESSIOn</a:t>
            </a:r>
            <a:endParaRPr lang="en-US" altLang="zh-Hans" sz="3200" dirty="0"/>
          </a:p>
          <a:p>
            <a:pPr>
              <a:lnSpc>
                <a:spcPct val="150000"/>
              </a:lnSpc>
            </a:pPr>
            <a:r>
              <a:rPr lang="en-US" altLang="zh-Hans" sz="3200" dirty="0"/>
              <a:t>SPEECH</a:t>
            </a:r>
          </a:p>
          <a:p>
            <a:pPr>
              <a:lnSpc>
                <a:spcPct val="150000"/>
              </a:lnSpc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207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657539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E8C5942-6199-9347-BF6E-6FBA7C2095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0786" y="1967699"/>
            <a:ext cx="6442842" cy="39075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/>
              <a:t>特征点数量</a:t>
            </a:r>
            <a:r>
              <a:rPr lang="en-US" altLang="zh-Hans" sz="2400" dirty="0"/>
              <a:t>: 68</a:t>
            </a:r>
          </a:p>
          <a:p>
            <a:pPr>
              <a:lnSpc>
                <a:spcPct val="150000"/>
              </a:lnSpc>
            </a:pPr>
            <a:r>
              <a:rPr lang="zh-Hans" altLang="en-US" sz="2400" dirty="0"/>
              <a:t>位置：脸颊轮廓、眉毛、眼睛、鼻子、嘴巴</a:t>
            </a:r>
            <a:endParaRPr lang="en-US" altLang="zh-Hans" sz="2400" dirty="0"/>
          </a:p>
          <a:p>
            <a:pPr>
              <a:lnSpc>
                <a:spcPct val="150000"/>
              </a:lnSpc>
            </a:pPr>
            <a:r>
              <a:rPr lang="zh-Hans" altLang="en-US" sz="2400" dirty="0"/>
              <a:t>详细分布：眉毛</a:t>
            </a:r>
            <a:r>
              <a:rPr lang="en-US" altLang="zh-Hans" sz="2400" dirty="0"/>
              <a:t>2x5</a:t>
            </a:r>
            <a:r>
              <a:rPr lang="zh-Hans" altLang="en-US" sz="2400" dirty="0"/>
              <a:t>、鼻子</a:t>
            </a:r>
            <a:r>
              <a:rPr lang="en-US" altLang="zh-Hans" sz="2400" dirty="0"/>
              <a:t>4</a:t>
            </a:r>
            <a:r>
              <a:rPr lang="zh-Hans" altLang="en-US" sz="2400" dirty="0"/>
              <a:t>、眼睛</a:t>
            </a:r>
            <a:r>
              <a:rPr lang="en-US" altLang="zh-Hans" sz="2400" dirty="0"/>
              <a:t>2x6</a:t>
            </a:r>
            <a:r>
              <a:rPr lang="zh-Hans" altLang="en-US" sz="2400" dirty="0"/>
              <a:t>、上嘴唇</a:t>
            </a:r>
            <a:r>
              <a:rPr lang="en-US" altLang="zh-Hans" sz="2400" dirty="0"/>
              <a:t>12</a:t>
            </a:r>
            <a:r>
              <a:rPr lang="zh-Hans" altLang="en-US" sz="2400" dirty="0"/>
              <a:t>、下嘴唇</a:t>
            </a:r>
            <a:r>
              <a:rPr lang="en-US" altLang="zh-Hans" sz="2400" dirty="0"/>
              <a:t>8</a:t>
            </a:r>
            <a:r>
              <a:rPr lang="zh-Hans" altLang="en-US" sz="2400" dirty="0"/>
              <a:t>、牙齿</a:t>
            </a:r>
            <a:r>
              <a:rPr lang="en-US" altLang="zh-Hans" sz="2400" dirty="0"/>
              <a:t>3</a:t>
            </a:r>
            <a:r>
              <a:rPr lang="zh-Hans" altLang="en-US" sz="2400" dirty="0"/>
              <a:t>、脸颊轮廓</a:t>
            </a:r>
            <a:r>
              <a:rPr lang="en-US" altLang="zh-Hans" sz="2400" dirty="0"/>
              <a:t>17</a:t>
            </a:r>
            <a:r>
              <a:rPr lang="zh-Hans" altLang="en-US" sz="2400" dirty="0"/>
              <a:t>、鼻子下方</a:t>
            </a:r>
            <a:r>
              <a:rPr lang="en-US" altLang="zh-Hans" sz="2400" dirty="0"/>
              <a:t>5</a:t>
            </a:r>
          </a:p>
          <a:p>
            <a:pPr>
              <a:lnSpc>
                <a:spcPct val="150000"/>
              </a:lnSpc>
            </a:pPr>
            <a:r>
              <a:rPr lang="zh-Hans" altLang="en-US" sz="2400" dirty="0"/>
              <a:t>作用：标识脸部轮廓及五官位置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B3005-A66A-F042-B6F2-3F09DDB03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05" t="41190" r="22717" b="27506"/>
          <a:stretch/>
        </p:blipFill>
        <p:spPr>
          <a:xfrm>
            <a:off x="1013873" y="1597572"/>
            <a:ext cx="3412983" cy="2033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89A71A-D3ED-BD4C-98C6-F16BB8FE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3" y="3630737"/>
            <a:ext cx="3412983" cy="30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7" y="657539"/>
            <a:ext cx="9697249" cy="940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zh-Hans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6BA37D-5B9C-1F48-883E-AEAE4044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77" y="1914975"/>
            <a:ext cx="1607143" cy="21232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A7A424-F245-4543-A463-49E556858331}"/>
              </a:ext>
            </a:extLst>
          </p:cNvPr>
          <p:cNvSpPr txBox="1"/>
          <p:nvPr/>
        </p:nvSpPr>
        <p:spPr>
          <a:xfrm>
            <a:off x="2989090" y="2751195"/>
            <a:ext cx="222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F</a:t>
            </a:r>
            <a:r>
              <a:rPr kumimoji="1" lang="en-US" altLang="zh-Hans" sz="2000" dirty="0"/>
              <a:t>ace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Recognition</a:t>
            </a:r>
            <a:endParaRPr kumimoji="1" lang="zh-CN" altLang="en-US" sz="2000" dirty="0"/>
          </a:p>
        </p:txBody>
      </p:sp>
      <p:pic>
        <p:nvPicPr>
          <p:cNvPr id="9" name="Picture 2" descr="âroll, pitch and yawâçå¾çæç´¢ç»æ">
            <a:extLst>
              <a:ext uri="{FF2B5EF4-FFF2-40B4-BE49-F238E27FC236}">
                <a16:creationId xmlns:a16="http://schemas.microsoft.com/office/drawing/2014/main" id="{4F4F9DBF-F4D9-8F42-A268-7C5B82B6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9" y="4355636"/>
            <a:ext cx="1935053" cy="199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96F156-6BA4-184B-A97F-9EF331A0D1FF}"/>
              </a:ext>
            </a:extLst>
          </p:cNvPr>
          <p:cNvSpPr txBox="1"/>
          <p:nvPr/>
        </p:nvSpPr>
        <p:spPr>
          <a:xfrm>
            <a:off x="2989090" y="5101408"/>
            <a:ext cx="2396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H</a:t>
            </a:r>
            <a:r>
              <a:rPr kumimoji="1" lang="en-US" altLang="zh-Hans" sz="2000" dirty="0"/>
              <a:t>ead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Pose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Estimation</a:t>
            </a:r>
            <a:endParaRPr kumimoji="1"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7CF104-CAA5-7547-8678-2187F758D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76" y="1973839"/>
            <a:ext cx="3528848" cy="17396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F783D4-F54C-C74B-AFFC-509549253009}"/>
              </a:ext>
            </a:extLst>
          </p:cNvPr>
          <p:cNvSpPr txBox="1"/>
          <p:nvPr/>
        </p:nvSpPr>
        <p:spPr>
          <a:xfrm>
            <a:off x="9375227" y="2675487"/>
            <a:ext cx="271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/>
              <a:t>F</a:t>
            </a:r>
            <a:r>
              <a:rPr kumimoji="1" lang="en-US" altLang="zh-CN" sz="2000" dirty="0"/>
              <a:t>ace </a:t>
            </a:r>
            <a:r>
              <a:rPr kumimoji="1" lang="en-US" altLang="zh-Hans" sz="2000" dirty="0"/>
              <a:t>M</a:t>
            </a:r>
            <a:r>
              <a:rPr kumimoji="1" lang="en-US" altLang="zh-CN" sz="2000" dirty="0"/>
              <a:t>orphing	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F090E9-79D2-A345-8AEF-BEF4A9EA568B}"/>
              </a:ext>
            </a:extLst>
          </p:cNvPr>
          <p:cNvSpPr txBox="1"/>
          <p:nvPr/>
        </p:nvSpPr>
        <p:spPr>
          <a:xfrm>
            <a:off x="9375227" y="5101408"/>
            <a:ext cx="271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/>
              <a:t>Eye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gaze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tracking</a:t>
            </a:r>
            <a:endParaRPr kumimoji="1"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A7C304-425E-8746-ABB9-BD437BADA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876" y="4553622"/>
            <a:ext cx="3656590" cy="13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77" y="657539"/>
            <a:ext cx="10666875" cy="9400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 detection solutions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1145F6-F6C3-3F4F-85CB-AF929E33B311}"/>
              </a:ext>
            </a:extLst>
          </p:cNvPr>
          <p:cNvSpPr txBox="1"/>
          <p:nvPr/>
        </p:nvSpPr>
        <p:spPr>
          <a:xfrm>
            <a:off x="1030014" y="1597572"/>
            <a:ext cx="10604938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2000" dirty="0"/>
              <a:t>Holistic Methods</a:t>
            </a:r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    </a:t>
            </a:r>
            <a:r>
              <a:rPr kumimoji="1" lang="en-US" altLang="zh-Hans" sz="2000" dirty="0"/>
              <a:t>Build models to represent the global facial appearance and shape information</a:t>
            </a:r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    </a:t>
            </a:r>
            <a:r>
              <a:rPr kumimoji="1" lang="en-US" altLang="zh-Hans" sz="2000" dirty="0"/>
              <a:t>Pool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performance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and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slow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speed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2. Constrained Local Model</a:t>
            </a:r>
            <a:r>
              <a:rPr kumimoji="1" lang="zh-Hans" altLang="en-US" sz="2000" dirty="0"/>
              <a:t> </a:t>
            </a:r>
            <a:r>
              <a:rPr kumimoji="1" lang="en-US" altLang="zh-CN" sz="2000" dirty="0"/>
              <a:t>(CLM)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    Build models to leverage the global shape model but local facial appearance</a:t>
            </a:r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    </a:t>
            </a:r>
            <a:r>
              <a:rPr kumimoji="1" lang="en-US" altLang="zh-Hans" sz="2000" dirty="0"/>
              <a:t>Good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performance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and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medium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speed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3. Regression-based Methods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    Build models to implicitly represent the facial shape and facial appearance</a:t>
            </a:r>
            <a:r>
              <a:rPr kumimoji="1" lang="en-US" altLang="zh-Hans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    </a:t>
            </a:r>
            <a:r>
              <a:rPr kumimoji="1" lang="en-US" altLang="zh-Hans" sz="2000" dirty="0"/>
              <a:t>Including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deep-learning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methods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    </a:t>
            </a:r>
            <a:r>
              <a:rPr kumimoji="1" lang="en-US" altLang="zh-Hans" sz="2000" dirty="0"/>
              <a:t>Excellent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performance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and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fast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speed.</a:t>
            </a:r>
            <a:r>
              <a:rPr kumimoji="1" lang="zh-Hans" altLang="en-US" sz="2000" dirty="0"/>
              <a:t> 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675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E17-AF6B-40A9-A6F6-D3B07DD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77" y="657539"/>
            <a:ext cx="10666875" cy="9400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an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LANDMARK detection solutions</a:t>
            </a:r>
            <a:endParaRPr lang="en-US" altLang="zh-CN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E96B4-D656-3D46-8D0D-8A6F8403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77" y="1853981"/>
            <a:ext cx="4483100" cy="199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DB71AA-C0DC-EC48-8651-5CE0DE74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77" y="4358289"/>
            <a:ext cx="4641850" cy="1719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4FEDCC-F3D1-084B-A6D5-8AA3000F8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4375808"/>
            <a:ext cx="4787900" cy="162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16FCF7-F1F7-D84C-A072-EFFA4EA39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2123090"/>
            <a:ext cx="4902200" cy="1727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93EE53-D3B7-714E-9A42-43A31B30E22B}"/>
              </a:ext>
            </a:extLst>
          </p:cNvPr>
          <p:cNvSpPr txBox="1"/>
          <p:nvPr/>
        </p:nvSpPr>
        <p:spPr>
          <a:xfrm>
            <a:off x="1338470" y="3847881"/>
            <a:ext cx="373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/>
              <a:t>Holistic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(AAM)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DB7D69-C32A-5D41-8C2E-F893251B1418}"/>
              </a:ext>
            </a:extLst>
          </p:cNvPr>
          <p:cNvSpPr txBox="1"/>
          <p:nvPr/>
        </p:nvSpPr>
        <p:spPr>
          <a:xfrm>
            <a:off x="1723697" y="621111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Constrained Local Methods (CLM)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27DBEF-CCF7-6547-BAF9-F217EF9A9B36}"/>
              </a:ext>
            </a:extLst>
          </p:cNvPr>
          <p:cNvSpPr txBox="1"/>
          <p:nvPr/>
        </p:nvSpPr>
        <p:spPr>
          <a:xfrm>
            <a:off x="7182678" y="3928383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/>
              <a:t>Cascaded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Regression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</a:t>
            </a:r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92F6C7-9A69-7543-8327-1BAF4073FE33}"/>
              </a:ext>
            </a:extLst>
          </p:cNvPr>
          <p:cNvSpPr txBox="1"/>
          <p:nvPr/>
        </p:nvSpPr>
        <p:spPr>
          <a:xfrm>
            <a:off x="7082734" y="6211113"/>
            <a:ext cx="341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</a:t>
            </a:r>
            <a:r>
              <a:rPr kumimoji="1" lang="en-US" altLang="zh-Hans" dirty="0"/>
              <a:t>eep-learning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Regression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892185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</TotalTime>
  <Words>1812</Words>
  <Application>Microsoft Macintosh PowerPoint</Application>
  <PresentationFormat>宽屏</PresentationFormat>
  <Paragraphs>336</Paragraphs>
  <Slides>42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宋体</vt:lpstr>
      <vt:lpstr>DengXian</vt:lpstr>
      <vt:lpstr>DengXian</vt:lpstr>
      <vt:lpstr>Arial</vt:lpstr>
      <vt:lpstr>Tw Cen MT</vt:lpstr>
      <vt:lpstr>水滴</vt:lpstr>
      <vt:lpstr>Attitude detection based on head pose, facial expression and speech </vt:lpstr>
      <vt:lpstr>Background</vt:lpstr>
      <vt:lpstr>scenario</vt:lpstr>
      <vt:lpstr>Data FLOW</vt:lpstr>
      <vt:lpstr>KNOWLEDGE</vt:lpstr>
      <vt:lpstr>LANDMARK INTRODUCTION</vt:lpstr>
      <vt:lpstr>USAGE OF LANDMARK</vt:lpstr>
      <vt:lpstr>LANDMARK detection solutions</vt:lpstr>
      <vt:lpstr>LANDMARK detection solutions</vt:lpstr>
      <vt:lpstr>LANDMARK Difficulty</vt:lpstr>
      <vt:lpstr>LANDMARK Datasets and solutions</vt:lpstr>
      <vt:lpstr>Head Pose</vt:lpstr>
      <vt:lpstr>Head Pose solutions</vt:lpstr>
      <vt:lpstr>Head Pose Dataflow</vt:lpstr>
      <vt:lpstr>Head Pose FOR OUR Project</vt:lpstr>
      <vt:lpstr>Facial Expression</vt:lpstr>
      <vt:lpstr>FER solutions</vt:lpstr>
      <vt:lpstr>FER Steps</vt:lpstr>
      <vt:lpstr>FER for OUR PROJECT</vt:lpstr>
      <vt:lpstr>SPEECH recognition</vt:lpstr>
      <vt:lpstr>SR for our project</vt:lpstr>
      <vt:lpstr>Joint learning</vt:lpstr>
      <vt:lpstr>LET‘S GO</vt:lpstr>
      <vt:lpstr>PowerPoint 演示文稿</vt:lpstr>
      <vt:lpstr>Version 1</vt:lpstr>
      <vt:lpstr>PowerPoint 演示文稿</vt:lpstr>
      <vt:lpstr>Version 1</vt:lpstr>
      <vt:lpstr>Version 2</vt:lpstr>
      <vt:lpstr>Version 2</vt:lpstr>
      <vt:lpstr>Version 2</vt:lpstr>
      <vt:lpstr>Version 2</vt:lpstr>
      <vt:lpstr>Version 2</vt:lpstr>
      <vt:lpstr>Version 3</vt:lpstr>
      <vt:lpstr>Version 3</vt:lpstr>
      <vt:lpstr>Version 4</vt:lpstr>
      <vt:lpstr>Version 4</vt:lpstr>
      <vt:lpstr>Version 4</vt:lpstr>
      <vt:lpstr>Version 4</vt:lpstr>
      <vt:lpstr>Version 4</vt:lpstr>
      <vt:lpstr>Version 5</vt:lpstr>
      <vt:lpstr>Thanks for your time!</vt:lpstr>
      <vt:lpstr>REFERENCES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Attitude detection based on head pose, facial expression and speech </dc:title>
  <dc:creator>Qingcai Cui (FA TALENT)</dc:creator>
  <cp:lastModifiedBy>Qingcai Cui (FA TALENT)</cp:lastModifiedBy>
  <cp:revision>155</cp:revision>
  <dcterms:created xsi:type="dcterms:W3CDTF">2018-08-31T06:30:45Z</dcterms:created>
  <dcterms:modified xsi:type="dcterms:W3CDTF">2018-09-25T06:03:27Z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t-qicui@microsoft.com</vt:lpwstr>
  </property>
  <property fmtid="{D5CDD505-2E9C-101B-9397-08002B2CF9AE}" pid="5" name="MSIP_Label_f42aa342-8706-4288-bd11-ebb85995028c_SetDate">
    <vt:lpwstr>2018-08-31T07:00:28.3850080Z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